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60" r:id="rId4"/>
    <p:sldId id="262" r:id="rId5"/>
    <p:sldId id="263" r:id="rId6"/>
    <p:sldId id="264" r:id="rId7"/>
    <p:sldId id="265" r:id="rId8"/>
    <p:sldId id="266" r:id="rId9"/>
    <p:sldId id="267" r:id="rId10"/>
    <p:sldId id="268" r:id="rId11"/>
    <p:sldId id="269" r:id="rId12"/>
    <p:sldId id="270" r:id="rId13"/>
    <p:sldId id="271" r:id="rId14"/>
    <p:sldId id="272" r:id="rId15"/>
    <p:sldId id="274" r:id="rId16"/>
    <p:sldId id="275" r:id="rId17"/>
    <p:sldId id="273" r:id="rId18"/>
    <p:sldId id="276" r:id="rId19"/>
    <p:sldId id="277" r:id="rId20"/>
    <p:sldId id="278" r:id="rId21"/>
    <p:sldId id="259" r:id="rId22"/>
    <p:sldId id="26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9585-F298-4143-ABE9-908D7A1859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85CFBD-8D52-4C4E-86EF-22DCA933EF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7E774C-B891-CD44-9670-64561C6AA3CE}"/>
              </a:ext>
            </a:extLst>
          </p:cNvPr>
          <p:cNvSpPr>
            <a:spLocks noGrp="1"/>
          </p:cNvSpPr>
          <p:nvPr>
            <p:ph type="dt" sz="half" idx="10"/>
          </p:nvPr>
        </p:nvSpPr>
        <p:spPr/>
        <p:txBody>
          <a:bodyPr/>
          <a:lstStyle/>
          <a:p>
            <a:fld id="{675B6A89-3870-734F-BC84-7464AD8C93E1}" type="datetimeFigureOut">
              <a:rPr lang="en-US" smtClean="0"/>
              <a:t>2/15/23</a:t>
            </a:fld>
            <a:endParaRPr lang="en-US"/>
          </a:p>
        </p:txBody>
      </p:sp>
      <p:sp>
        <p:nvSpPr>
          <p:cNvPr id="5" name="Footer Placeholder 4">
            <a:extLst>
              <a:ext uri="{FF2B5EF4-FFF2-40B4-BE49-F238E27FC236}">
                <a16:creationId xmlns:a16="http://schemas.microsoft.com/office/drawing/2014/main" id="{DC65DA7E-215E-6842-B21D-CA627E6307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3A85A-6706-1F4C-A710-3EFAAF6B5B94}"/>
              </a:ext>
            </a:extLst>
          </p:cNvPr>
          <p:cNvSpPr>
            <a:spLocks noGrp="1"/>
          </p:cNvSpPr>
          <p:nvPr>
            <p:ph type="sldNum" sz="quarter" idx="12"/>
          </p:nvPr>
        </p:nvSpPr>
        <p:spPr/>
        <p:txBody>
          <a:bodyPr/>
          <a:lstStyle/>
          <a:p>
            <a:fld id="{C054CDB4-3371-1244-9E0F-F8F8B561709A}" type="slidenum">
              <a:rPr lang="en-US" smtClean="0"/>
              <a:t>‹#›</a:t>
            </a:fld>
            <a:endParaRPr lang="en-US"/>
          </a:p>
        </p:txBody>
      </p:sp>
    </p:spTree>
    <p:extLst>
      <p:ext uri="{BB962C8B-B14F-4D97-AF65-F5344CB8AC3E}">
        <p14:creationId xmlns:p14="http://schemas.microsoft.com/office/powerpoint/2010/main" val="3535842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0FAC9-A1BF-6C45-8860-E544423954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2DEA03-77A6-7149-928A-A093525DE4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C8C12-E49A-F14A-A6F0-63529666F626}"/>
              </a:ext>
            </a:extLst>
          </p:cNvPr>
          <p:cNvSpPr>
            <a:spLocks noGrp="1"/>
          </p:cNvSpPr>
          <p:nvPr>
            <p:ph type="dt" sz="half" idx="10"/>
          </p:nvPr>
        </p:nvSpPr>
        <p:spPr/>
        <p:txBody>
          <a:bodyPr/>
          <a:lstStyle/>
          <a:p>
            <a:fld id="{675B6A89-3870-734F-BC84-7464AD8C93E1}" type="datetimeFigureOut">
              <a:rPr lang="en-US" smtClean="0"/>
              <a:t>2/15/23</a:t>
            </a:fld>
            <a:endParaRPr lang="en-US"/>
          </a:p>
        </p:txBody>
      </p:sp>
      <p:sp>
        <p:nvSpPr>
          <p:cNvPr id="5" name="Footer Placeholder 4">
            <a:extLst>
              <a:ext uri="{FF2B5EF4-FFF2-40B4-BE49-F238E27FC236}">
                <a16:creationId xmlns:a16="http://schemas.microsoft.com/office/drawing/2014/main" id="{CA4FA898-50C4-824F-B09D-0BDD85A738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6D3CD1-23EF-494B-BA3C-D8A1F391C544}"/>
              </a:ext>
            </a:extLst>
          </p:cNvPr>
          <p:cNvSpPr>
            <a:spLocks noGrp="1"/>
          </p:cNvSpPr>
          <p:nvPr>
            <p:ph type="sldNum" sz="quarter" idx="12"/>
          </p:nvPr>
        </p:nvSpPr>
        <p:spPr/>
        <p:txBody>
          <a:bodyPr/>
          <a:lstStyle/>
          <a:p>
            <a:fld id="{C054CDB4-3371-1244-9E0F-F8F8B561709A}" type="slidenum">
              <a:rPr lang="en-US" smtClean="0"/>
              <a:t>‹#›</a:t>
            </a:fld>
            <a:endParaRPr lang="en-US"/>
          </a:p>
        </p:txBody>
      </p:sp>
    </p:spTree>
    <p:extLst>
      <p:ext uri="{BB962C8B-B14F-4D97-AF65-F5344CB8AC3E}">
        <p14:creationId xmlns:p14="http://schemas.microsoft.com/office/powerpoint/2010/main" val="2680628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E807F6-056C-2342-A982-DB6102AB9A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A96CB0-DC92-594D-B45C-FA6B666F75A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8B7441-3E33-2445-9903-2D1027029514}"/>
              </a:ext>
            </a:extLst>
          </p:cNvPr>
          <p:cNvSpPr>
            <a:spLocks noGrp="1"/>
          </p:cNvSpPr>
          <p:nvPr>
            <p:ph type="dt" sz="half" idx="10"/>
          </p:nvPr>
        </p:nvSpPr>
        <p:spPr/>
        <p:txBody>
          <a:bodyPr/>
          <a:lstStyle/>
          <a:p>
            <a:fld id="{675B6A89-3870-734F-BC84-7464AD8C93E1}" type="datetimeFigureOut">
              <a:rPr lang="en-US" smtClean="0"/>
              <a:t>2/15/23</a:t>
            </a:fld>
            <a:endParaRPr lang="en-US"/>
          </a:p>
        </p:txBody>
      </p:sp>
      <p:sp>
        <p:nvSpPr>
          <p:cNvPr id="5" name="Footer Placeholder 4">
            <a:extLst>
              <a:ext uri="{FF2B5EF4-FFF2-40B4-BE49-F238E27FC236}">
                <a16:creationId xmlns:a16="http://schemas.microsoft.com/office/drawing/2014/main" id="{08A89EE7-8CF1-964F-ABDF-03C4F64EA5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5DDA3B-2FFA-B84A-9F75-A759CC086803}"/>
              </a:ext>
            </a:extLst>
          </p:cNvPr>
          <p:cNvSpPr>
            <a:spLocks noGrp="1"/>
          </p:cNvSpPr>
          <p:nvPr>
            <p:ph type="sldNum" sz="quarter" idx="12"/>
          </p:nvPr>
        </p:nvSpPr>
        <p:spPr/>
        <p:txBody>
          <a:bodyPr/>
          <a:lstStyle/>
          <a:p>
            <a:fld id="{C054CDB4-3371-1244-9E0F-F8F8B561709A}" type="slidenum">
              <a:rPr lang="en-US" smtClean="0"/>
              <a:t>‹#›</a:t>
            </a:fld>
            <a:endParaRPr lang="en-US"/>
          </a:p>
        </p:txBody>
      </p:sp>
    </p:spTree>
    <p:extLst>
      <p:ext uri="{BB962C8B-B14F-4D97-AF65-F5344CB8AC3E}">
        <p14:creationId xmlns:p14="http://schemas.microsoft.com/office/powerpoint/2010/main" val="3440769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4672-C21E-2E49-BD7E-875E53EBCF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7EE1F6-A959-D344-A3EB-B17E9842319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65A99-F1EE-AC47-80DD-AFA1F859A44D}"/>
              </a:ext>
            </a:extLst>
          </p:cNvPr>
          <p:cNvSpPr>
            <a:spLocks noGrp="1"/>
          </p:cNvSpPr>
          <p:nvPr>
            <p:ph type="dt" sz="half" idx="10"/>
          </p:nvPr>
        </p:nvSpPr>
        <p:spPr/>
        <p:txBody>
          <a:bodyPr/>
          <a:lstStyle/>
          <a:p>
            <a:fld id="{675B6A89-3870-734F-BC84-7464AD8C93E1}" type="datetimeFigureOut">
              <a:rPr lang="en-US" smtClean="0"/>
              <a:t>2/15/23</a:t>
            </a:fld>
            <a:endParaRPr lang="en-US"/>
          </a:p>
        </p:txBody>
      </p:sp>
      <p:sp>
        <p:nvSpPr>
          <p:cNvPr id="5" name="Footer Placeholder 4">
            <a:extLst>
              <a:ext uri="{FF2B5EF4-FFF2-40B4-BE49-F238E27FC236}">
                <a16:creationId xmlns:a16="http://schemas.microsoft.com/office/drawing/2014/main" id="{E4476189-74BC-B044-8C6D-1D404F444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046648-DF3B-2641-B67A-883EAC3D9854}"/>
              </a:ext>
            </a:extLst>
          </p:cNvPr>
          <p:cNvSpPr>
            <a:spLocks noGrp="1"/>
          </p:cNvSpPr>
          <p:nvPr>
            <p:ph type="sldNum" sz="quarter" idx="12"/>
          </p:nvPr>
        </p:nvSpPr>
        <p:spPr/>
        <p:txBody>
          <a:bodyPr/>
          <a:lstStyle/>
          <a:p>
            <a:fld id="{C054CDB4-3371-1244-9E0F-F8F8B561709A}" type="slidenum">
              <a:rPr lang="en-US" smtClean="0"/>
              <a:t>‹#›</a:t>
            </a:fld>
            <a:endParaRPr lang="en-US"/>
          </a:p>
        </p:txBody>
      </p:sp>
    </p:spTree>
    <p:extLst>
      <p:ext uri="{BB962C8B-B14F-4D97-AF65-F5344CB8AC3E}">
        <p14:creationId xmlns:p14="http://schemas.microsoft.com/office/powerpoint/2010/main" val="4122726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A4837-A8AD-3340-9C22-E904557778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F3030F-2AD6-D146-8FCB-6E7EB0AA68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3A96F74-56C3-1B42-9032-32A5F19B3926}"/>
              </a:ext>
            </a:extLst>
          </p:cNvPr>
          <p:cNvSpPr>
            <a:spLocks noGrp="1"/>
          </p:cNvSpPr>
          <p:nvPr>
            <p:ph type="dt" sz="half" idx="10"/>
          </p:nvPr>
        </p:nvSpPr>
        <p:spPr/>
        <p:txBody>
          <a:bodyPr/>
          <a:lstStyle/>
          <a:p>
            <a:fld id="{675B6A89-3870-734F-BC84-7464AD8C93E1}" type="datetimeFigureOut">
              <a:rPr lang="en-US" smtClean="0"/>
              <a:t>2/15/23</a:t>
            </a:fld>
            <a:endParaRPr lang="en-US"/>
          </a:p>
        </p:txBody>
      </p:sp>
      <p:sp>
        <p:nvSpPr>
          <p:cNvPr id="5" name="Footer Placeholder 4">
            <a:extLst>
              <a:ext uri="{FF2B5EF4-FFF2-40B4-BE49-F238E27FC236}">
                <a16:creationId xmlns:a16="http://schemas.microsoft.com/office/drawing/2014/main" id="{1F3BFFB3-A55A-764D-A96E-87BB1E0E8D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38203-F7A8-1343-91D5-B1DFCED6404E}"/>
              </a:ext>
            </a:extLst>
          </p:cNvPr>
          <p:cNvSpPr>
            <a:spLocks noGrp="1"/>
          </p:cNvSpPr>
          <p:nvPr>
            <p:ph type="sldNum" sz="quarter" idx="12"/>
          </p:nvPr>
        </p:nvSpPr>
        <p:spPr/>
        <p:txBody>
          <a:bodyPr/>
          <a:lstStyle/>
          <a:p>
            <a:fld id="{C054CDB4-3371-1244-9E0F-F8F8B561709A}" type="slidenum">
              <a:rPr lang="en-US" smtClean="0"/>
              <a:t>‹#›</a:t>
            </a:fld>
            <a:endParaRPr lang="en-US"/>
          </a:p>
        </p:txBody>
      </p:sp>
    </p:spTree>
    <p:extLst>
      <p:ext uri="{BB962C8B-B14F-4D97-AF65-F5344CB8AC3E}">
        <p14:creationId xmlns:p14="http://schemas.microsoft.com/office/powerpoint/2010/main" val="2990145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7742-9D43-6542-A2EA-158052FB7E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AE12E-D548-C34A-8CAF-AE3FEDA3EC0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9AE4F1-2395-1244-81E9-C989B3896DE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FBCD1E-5A54-6A42-93DB-26ACE8B7A2C3}"/>
              </a:ext>
            </a:extLst>
          </p:cNvPr>
          <p:cNvSpPr>
            <a:spLocks noGrp="1"/>
          </p:cNvSpPr>
          <p:nvPr>
            <p:ph type="dt" sz="half" idx="10"/>
          </p:nvPr>
        </p:nvSpPr>
        <p:spPr/>
        <p:txBody>
          <a:bodyPr/>
          <a:lstStyle/>
          <a:p>
            <a:fld id="{675B6A89-3870-734F-BC84-7464AD8C93E1}" type="datetimeFigureOut">
              <a:rPr lang="en-US" smtClean="0"/>
              <a:t>2/15/23</a:t>
            </a:fld>
            <a:endParaRPr lang="en-US"/>
          </a:p>
        </p:txBody>
      </p:sp>
      <p:sp>
        <p:nvSpPr>
          <p:cNvPr id="6" name="Footer Placeholder 5">
            <a:extLst>
              <a:ext uri="{FF2B5EF4-FFF2-40B4-BE49-F238E27FC236}">
                <a16:creationId xmlns:a16="http://schemas.microsoft.com/office/drawing/2014/main" id="{EC39F051-F3DE-4D40-A169-20A5ABF9E6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8F7824-D9B3-1F40-A90C-39F769CE11F2}"/>
              </a:ext>
            </a:extLst>
          </p:cNvPr>
          <p:cNvSpPr>
            <a:spLocks noGrp="1"/>
          </p:cNvSpPr>
          <p:nvPr>
            <p:ph type="sldNum" sz="quarter" idx="12"/>
          </p:nvPr>
        </p:nvSpPr>
        <p:spPr/>
        <p:txBody>
          <a:bodyPr/>
          <a:lstStyle/>
          <a:p>
            <a:fld id="{C054CDB4-3371-1244-9E0F-F8F8B561709A}" type="slidenum">
              <a:rPr lang="en-US" smtClean="0"/>
              <a:t>‹#›</a:t>
            </a:fld>
            <a:endParaRPr lang="en-US"/>
          </a:p>
        </p:txBody>
      </p:sp>
    </p:spTree>
    <p:extLst>
      <p:ext uri="{BB962C8B-B14F-4D97-AF65-F5344CB8AC3E}">
        <p14:creationId xmlns:p14="http://schemas.microsoft.com/office/powerpoint/2010/main" val="1850473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885A-B219-1141-A492-887F83B8B2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F43CFD-331C-3145-8ABC-08AF2C562F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328BB9-4CE7-0E49-90D2-CA9FF3C2B12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7A38ED-5EF2-904E-B16A-C0BF783432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72F09A-1EB6-D34D-AC0C-2DFEF8DCDA7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D58DD5-7049-9D4E-B6B0-7CBA2634BD94}"/>
              </a:ext>
            </a:extLst>
          </p:cNvPr>
          <p:cNvSpPr>
            <a:spLocks noGrp="1"/>
          </p:cNvSpPr>
          <p:nvPr>
            <p:ph type="dt" sz="half" idx="10"/>
          </p:nvPr>
        </p:nvSpPr>
        <p:spPr/>
        <p:txBody>
          <a:bodyPr/>
          <a:lstStyle/>
          <a:p>
            <a:fld id="{675B6A89-3870-734F-BC84-7464AD8C93E1}" type="datetimeFigureOut">
              <a:rPr lang="en-US" smtClean="0"/>
              <a:t>2/15/23</a:t>
            </a:fld>
            <a:endParaRPr lang="en-US"/>
          </a:p>
        </p:txBody>
      </p:sp>
      <p:sp>
        <p:nvSpPr>
          <p:cNvPr id="8" name="Footer Placeholder 7">
            <a:extLst>
              <a:ext uri="{FF2B5EF4-FFF2-40B4-BE49-F238E27FC236}">
                <a16:creationId xmlns:a16="http://schemas.microsoft.com/office/drawing/2014/main" id="{12C1E096-9FD0-A548-A102-1C870A6292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5942F1-F30A-EF4F-95F2-842A5AC412A6}"/>
              </a:ext>
            </a:extLst>
          </p:cNvPr>
          <p:cNvSpPr>
            <a:spLocks noGrp="1"/>
          </p:cNvSpPr>
          <p:nvPr>
            <p:ph type="sldNum" sz="quarter" idx="12"/>
          </p:nvPr>
        </p:nvSpPr>
        <p:spPr/>
        <p:txBody>
          <a:bodyPr/>
          <a:lstStyle/>
          <a:p>
            <a:fld id="{C054CDB4-3371-1244-9E0F-F8F8B561709A}" type="slidenum">
              <a:rPr lang="en-US" smtClean="0"/>
              <a:t>‹#›</a:t>
            </a:fld>
            <a:endParaRPr lang="en-US"/>
          </a:p>
        </p:txBody>
      </p:sp>
    </p:spTree>
    <p:extLst>
      <p:ext uri="{BB962C8B-B14F-4D97-AF65-F5344CB8AC3E}">
        <p14:creationId xmlns:p14="http://schemas.microsoft.com/office/powerpoint/2010/main" val="1621254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EC1BB-4546-B441-8676-15CEE122C4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F63235-652C-A94F-B24F-7B3F5F18333E}"/>
              </a:ext>
            </a:extLst>
          </p:cNvPr>
          <p:cNvSpPr>
            <a:spLocks noGrp="1"/>
          </p:cNvSpPr>
          <p:nvPr>
            <p:ph type="dt" sz="half" idx="10"/>
          </p:nvPr>
        </p:nvSpPr>
        <p:spPr/>
        <p:txBody>
          <a:bodyPr/>
          <a:lstStyle/>
          <a:p>
            <a:fld id="{675B6A89-3870-734F-BC84-7464AD8C93E1}" type="datetimeFigureOut">
              <a:rPr lang="en-US" smtClean="0"/>
              <a:t>2/15/23</a:t>
            </a:fld>
            <a:endParaRPr lang="en-US"/>
          </a:p>
        </p:txBody>
      </p:sp>
      <p:sp>
        <p:nvSpPr>
          <p:cNvPr id="4" name="Footer Placeholder 3">
            <a:extLst>
              <a:ext uri="{FF2B5EF4-FFF2-40B4-BE49-F238E27FC236}">
                <a16:creationId xmlns:a16="http://schemas.microsoft.com/office/drawing/2014/main" id="{433B779B-13BF-2342-B193-D54F9B05E8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57187B-E6C3-F34E-AB11-A8480E5CF7C3}"/>
              </a:ext>
            </a:extLst>
          </p:cNvPr>
          <p:cNvSpPr>
            <a:spLocks noGrp="1"/>
          </p:cNvSpPr>
          <p:nvPr>
            <p:ph type="sldNum" sz="quarter" idx="12"/>
          </p:nvPr>
        </p:nvSpPr>
        <p:spPr/>
        <p:txBody>
          <a:bodyPr/>
          <a:lstStyle/>
          <a:p>
            <a:fld id="{C054CDB4-3371-1244-9E0F-F8F8B561709A}" type="slidenum">
              <a:rPr lang="en-US" smtClean="0"/>
              <a:t>‹#›</a:t>
            </a:fld>
            <a:endParaRPr lang="en-US"/>
          </a:p>
        </p:txBody>
      </p:sp>
    </p:spTree>
    <p:extLst>
      <p:ext uri="{BB962C8B-B14F-4D97-AF65-F5344CB8AC3E}">
        <p14:creationId xmlns:p14="http://schemas.microsoft.com/office/powerpoint/2010/main" val="2395275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BCBFEE-117F-0848-BA58-01FB436625E1}"/>
              </a:ext>
            </a:extLst>
          </p:cNvPr>
          <p:cNvSpPr>
            <a:spLocks noGrp="1"/>
          </p:cNvSpPr>
          <p:nvPr>
            <p:ph type="dt" sz="half" idx="10"/>
          </p:nvPr>
        </p:nvSpPr>
        <p:spPr/>
        <p:txBody>
          <a:bodyPr/>
          <a:lstStyle/>
          <a:p>
            <a:fld id="{675B6A89-3870-734F-BC84-7464AD8C93E1}" type="datetimeFigureOut">
              <a:rPr lang="en-US" smtClean="0"/>
              <a:t>2/15/23</a:t>
            </a:fld>
            <a:endParaRPr lang="en-US"/>
          </a:p>
        </p:txBody>
      </p:sp>
      <p:sp>
        <p:nvSpPr>
          <p:cNvPr id="3" name="Footer Placeholder 2">
            <a:extLst>
              <a:ext uri="{FF2B5EF4-FFF2-40B4-BE49-F238E27FC236}">
                <a16:creationId xmlns:a16="http://schemas.microsoft.com/office/drawing/2014/main" id="{6ECCF42E-503E-BA40-A868-BFEB14E4D6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BA3368-65AC-2D41-9B17-975304FB5CB2}"/>
              </a:ext>
            </a:extLst>
          </p:cNvPr>
          <p:cNvSpPr>
            <a:spLocks noGrp="1"/>
          </p:cNvSpPr>
          <p:nvPr>
            <p:ph type="sldNum" sz="quarter" idx="12"/>
          </p:nvPr>
        </p:nvSpPr>
        <p:spPr/>
        <p:txBody>
          <a:bodyPr/>
          <a:lstStyle/>
          <a:p>
            <a:fld id="{C054CDB4-3371-1244-9E0F-F8F8B561709A}" type="slidenum">
              <a:rPr lang="en-US" smtClean="0"/>
              <a:t>‹#›</a:t>
            </a:fld>
            <a:endParaRPr lang="en-US"/>
          </a:p>
        </p:txBody>
      </p:sp>
    </p:spTree>
    <p:extLst>
      <p:ext uri="{BB962C8B-B14F-4D97-AF65-F5344CB8AC3E}">
        <p14:creationId xmlns:p14="http://schemas.microsoft.com/office/powerpoint/2010/main" val="1016392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95DF1-5D78-944B-B920-D9BF2A7A0A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4E060-0A10-EA40-A121-B99CEC694B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AA9F48-B42B-5B43-B26F-33BC6A6644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F14E56-08D8-2A46-950A-0379461722E9}"/>
              </a:ext>
            </a:extLst>
          </p:cNvPr>
          <p:cNvSpPr>
            <a:spLocks noGrp="1"/>
          </p:cNvSpPr>
          <p:nvPr>
            <p:ph type="dt" sz="half" idx="10"/>
          </p:nvPr>
        </p:nvSpPr>
        <p:spPr/>
        <p:txBody>
          <a:bodyPr/>
          <a:lstStyle/>
          <a:p>
            <a:fld id="{675B6A89-3870-734F-BC84-7464AD8C93E1}" type="datetimeFigureOut">
              <a:rPr lang="en-US" smtClean="0"/>
              <a:t>2/15/23</a:t>
            </a:fld>
            <a:endParaRPr lang="en-US"/>
          </a:p>
        </p:txBody>
      </p:sp>
      <p:sp>
        <p:nvSpPr>
          <p:cNvPr id="6" name="Footer Placeholder 5">
            <a:extLst>
              <a:ext uri="{FF2B5EF4-FFF2-40B4-BE49-F238E27FC236}">
                <a16:creationId xmlns:a16="http://schemas.microsoft.com/office/drawing/2014/main" id="{58C370B8-DE68-4947-8306-D3CD99B3C8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2966A2-C73C-AB4F-BAF5-38ABA75E810A}"/>
              </a:ext>
            </a:extLst>
          </p:cNvPr>
          <p:cNvSpPr>
            <a:spLocks noGrp="1"/>
          </p:cNvSpPr>
          <p:nvPr>
            <p:ph type="sldNum" sz="quarter" idx="12"/>
          </p:nvPr>
        </p:nvSpPr>
        <p:spPr/>
        <p:txBody>
          <a:bodyPr/>
          <a:lstStyle/>
          <a:p>
            <a:fld id="{C054CDB4-3371-1244-9E0F-F8F8B561709A}" type="slidenum">
              <a:rPr lang="en-US" smtClean="0"/>
              <a:t>‹#›</a:t>
            </a:fld>
            <a:endParaRPr lang="en-US"/>
          </a:p>
        </p:txBody>
      </p:sp>
    </p:spTree>
    <p:extLst>
      <p:ext uri="{BB962C8B-B14F-4D97-AF65-F5344CB8AC3E}">
        <p14:creationId xmlns:p14="http://schemas.microsoft.com/office/powerpoint/2010/main" val="3900571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C27E4-1B64-3B4C-907E-8CCE617234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F1C0B4-ECDC-EC44-99DE-8CEA48A7BE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D1916E-2F11-A04B-B45C-33C1EEF195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5FB5-BABE-AF4E-B190-DEF227BA87D6}"/>
              </a:ext>
            </a:extLst>
          </p:cNvPr>
          <p:cNvSpPr>
            <a:spLocks noGrp="1"/>
          </p:cNvSpPr>
          <p:nvPr>
            <p:ph type="dt" sz="half" idx="10"/>
          </p:nvPr>
        </p:nvSpPr>
        <p:spPr/>
        <p:txBody>
          <a:bodyPr/>
          <a:lstStyle/>
          <a:p>
            <a:fld id="{675B6A89-3870-734F-BC84-7464AD8C93E1}" type="datetimeFigureOut">
              <a:rPr lang="en-US" smtClean="0"/>
              <a:t>2/15/23</a:t>
            </a:fld>
            <a:endParaRPr lang="en-US"/>
          </a:p>
        </p:txBody>
      </p:sp>
      <p:sp>
        <p:nvSpPr>
          <p:cNvPr id="6" name="Footer Placeholder 5">
            <a:extLst>
              <a:ext uri="{FF2B5EF4-FFF2-40B4-BE49-F238E27FC236}">
                <a16:creationId xmlns:a16="http://schemas.microsoft.com/office/drawing/2014/main" id="{AB975598-C541-F04A-B62B-442EAD72DB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636181-7740-2846-90AD-5C06889222A3}"/>
              </a:ext>
            </a:extLst>
          </p:cNvPr>
          <p:cNvSpPr>
            <a:spLocks noGrp="1"/>
          </p:cNvSpPr>
          <p:nvPr>
            <p:ph type="sldNum" sz="quarter" idx="12"/>
          </p:nvPr>
        </p:nvSpPr>
        <p:spPr/>
        <p:txBody>
          <a:bodyPr/>
          <a:lstStyle/>
          <a:p>
            <a:fld id="{C054CDB4-3371-1244-9E0F-F8F8B561709A}" type="slidenum">
              <a:rPr lang="en-US" smtClean="0"/>
              <a:t>‹#›</a:t>
            </a:fld>
            <a:endParaRPr lang="en-US"/>
          </a:p>
        </p:txBody>
      </p:sp>
    </p:spTree>
    <p:extLst>
      <p:ext uri="{BB962C8B-B14F-4D97-AF65-F5344CB8AC3E}">
        <p14:creationId xmlns:p14="http://schemas.microsoft.com/office/powerpoint/2010/main" val="3916041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B183B-DCC1-C04D-AA64-6384CC13F1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D6D0CC-5A9A-5640-8FD0-58043BDDEA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36337-6F6F-AA45-B295-D7BC50004D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5B6A89-3870-734F-BC84-7464AD8C93E1}" type="datetimeFigureOut">
              <a:rPr lang="en-US" smtClean="0"/>
              <a:t>2/15/23</a:t>
            </a:fld>
            <a:endParaRPr lang="en-US"/>
          </a:p>
        </p:txBody>
      </p:sp>
      <p:sp>
        <p:nvSpPr>
          <p:cNvPr id="5" name="Footer Placeholder 4">
            <a:extLst>
              <a:ext uri="{FF2B5EF4-FFF2-40B4-BE49-F238E27FC236}">
                <a16:creationId xmlns:a16="http://schemas.microsoft.com/office/drawing/2014/main" id="{650F23A9-04DD-1E4A-8A01-194F54C389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4848F2-4F5C-0844-B35B-0750E27917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54CDB4-3371-1244-9E0F-F8F8B561709A}" type="slidenum">
              <a:rPr lang="en-US" smtClean="0"/>
              <a:t>‹#›</a:t>
            </a:fld>
            <a:endParaRPr lang="en-US"/>
          </a:p>
        </p:txBody>
      </p:sp>
    </p:spTree>
    <p:extLst>
      <p:ext uri="{BB962C8B-B14F-4D97-AF65-F5344CB8AC3E}">
        <p14:creationId xmlns:p14="http://schemas.microsoft.com/office/powerpoint/2010/main" val="2424936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hyperlink" Target="https://www.g2.com/articles/data-analysis-process" TargetMode="External"/><Relationship Id="rId3" Type="http://schemas.openxmlformats.org/officeDocument/2006/relationships/hyperlink" Target="http://clipart-library.com/an-arrow.html" TargetMode="External"/><Relationship Id="rId7" Type="http://schemas.openxmlformats.org/officeDocument/2006/relationships/hyperlink" Target="https://blog.rosettastone.com/whats-up-with-the-upside-down-question-mark/" TargetMode="External"/><Relationship Id="rId12" Type="http://schemas.openxmlformats.org/officeDocument/2006/relationships/hyperlink" Target="https://www.murici.al.leg.br/imagens/csv.png/image_view_fullscreen" TargetMode="External"/><Relationship Id="rId2" Type="http://schemas.openxmlformats.org/officeDocument/2006/relationships/hyperlink" Target="https://matthewrenze.com/articles/the-data-life-cycle/" TargetMode="External"/><Relationship Id="rId1" Type="http://schemas.openxmlformats.org/officeDocument/2006/relationships/slideLayout" Target="../slideLayouts/slideLayout7.xml"/><Relationship Id="rId6" Type="http://schemas.openxmlformats.org/officeDocument/2006/relationships/hyperlink" Target="https://www.theschoolrun.com/what-question-mark" TargetMode="External"/><Relationship Id="rId11" Type="http://schemas.openxmlformats.org/officeDocument/2006/relationships/hyperlink" Target="https://www.vecteezy.com/vector-art/7166964-versus-or-vs-logo-design-template" TargetMode="External"/><Relationship Id="rId5" Type="http://schemas.openxmlformats.org/officeDocument/2006/relationships/hyperlink" Target="https://www.presentermedia.com/powerpoint-clipart/stickman-question-mark-thinking-pc-pid-1680" TargetMode="External"/><Relationship Id="rId10" Type="http://schemas.openxmlformats.org/officeDocument/2006/relationships/hyperlink" Target="https://sailajakarra.medium.com/python-and-sqlite3-7e7e19d62254" TargetMode="External"/><Relationship Id="rId4" Type="http://schemas.openxmlformats.org/officeDocument/2006/relationships/hyperlink" Target="https://www.seekpng.com/ipng/u2e6a9e6o0i1i1i1_life-cycle-icon/" TargetMode="External"/><Relationship Id="rId9" Type="http://schemas.openxmlformats.org/officeDocument/2006/relationships/hyperlink" Target="https://www.c-sharpcorner.com/UploadFile/55275a/windows-phone-8-1-sqlite-how-to-store-data-in-databas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0F57BE-0B9F-5A49-81C9-B137FC195023}"/>
              </a:ext>
            </a:extLst>
          </p:cNvPr>
          <p:cNvPicPr>
            <a:picLocks noChangeAspect="1"/>
          </p:cNvPicPr>
          <p:nvPr/>
        </p:nvPicPr>
        <p:blipFill>
          <a:blip r:embed="rId2"/>
          <a:stretch>
            <a:fillRect/>
          </a:stretch>
        </p:blipFill>
        <p:spPr>
          <a:xfrm>
            <a:off x="2565399" y="226032"/>
            <a:ext cx="7061200" cy="1600200"/>
          </a:xfrm>
          <a:prstGeom prst="rect">
            <a:avLst/>
          </a:prstGeom>
        </p:spPr>
      </p:pic>
      <p:sp>
        <p:nvSpPr>
          <p:cNvPr id="4" name="TextBox 3">
            <a:extLst>
              <a:ext uri="{FF2B5EF4-FFF2-40B4-BE49-F238E27FC236}">
                <a16:creationId xmlns:a16="http://schemas.microsoft.com/office/drawing/2014/main" id="{7E51AE8F-5203-4845-86C5-A5A4FEE813A2}"/>
              </a:ext>
            </a:extLst>
          </p:cNvPr>
          <p:cNvSpPr txBox="1"/>
          <p:nvPr/>
        </p:nvSpPr>
        <p:spPr>
          <a:xfrm>
            <a:off x="-1" y="2476072"/>
            <a:ext cx="12192001" cy="923330"/>
          </a:xfrm>
          <a:prstGeom prst="rect">
            <a:avLst/>
          </a:prstGeom>
          <a:noFill/>
        </p:spPr>
        <p:txBody>
          <a:bodyPr wrap="square" rtlCol="0">
            <a:spAutoFit/>
          </a:bodyPr>
          <a:lstStyle/>
          <a:p>
            <a:pPr algn="ctr"/>
            <a:r>
              <a:rPr lang="en-US" sz="5400" dirty="0">
                <a:latin typeface="Helvetica" pitchFamily="2" charset="0"/>
              </a:rPr>
              <a:t>User Activity Analysis </a:t>
            </a:r>
          </a:p>
        </p:txBody>
      </p:sp>
      <p:sp>
        <p:nvSpPr>
          <p:cNvPr id="5" name="TextBox 4">
            <a:extLst>
              <a:ext uri="{FF2B5EF4-FFF2-40B4-BE49-F238E27FC236}">
                <a16:creationId xmlns:a16="http://schemas.microsoft.com/office/drawing/2014/main" id="{AD66E6FD-8F3F-4B42-AC64-E771064EDC44}"/>
              </a:ext>
            </a:extLst>
          </p:cNvPr>
          <p:cNvSpPr txBox="1"/>
          <p:nvPr/>
        </p:nvSpPr>
        <p:spPr>
          <a:xfrm>
            <a:off x="-1" y="3832261"/>
            <a:ext cx="12192001" cy="523220"/>
          </a:xfrm>
          <a:prstGeom prst="rect">
            <a:avLst/>
          </a:prstGeom>
          <a:noFill/>
        </p:spPr>
        <p:txBody>
          <a:bodyPr wrap="square" rtlCol="0">
            <a:spAutoFit/>
          </a:bodyPr>
          <a:lstStyle/>
          <a:p>
            <a:pPr algn="ctr"/>
            <a:r>
              <a:rPr lang="en-US" sz="2800" i="1" dirty="0">
                <a:latin typeface="Helvetica" pitchFamily="2" charset="0"/>
              </a:rPr>
              <a:t>Of an Online Forum</a:t>
            </a:r>
          </a:p>
        </p:txBody>
      </p:sp>
      <p:sp>
        <p:nvSpPr>
          <p:cNvPr id="2" name="TextBox 1">
            <a:extLst>
              <a:ext uri="{FF2B5EF4-FFF2-40B4-BE49-F238E27FC236}">
                <a16:creationId xmlns:a16="http://schemas.microsoft.com/office/drawing/2014/main" id="{A7BBACE5-DBD4-BC47-B6ED-64C72F49A3C2}"/>
              </a:ext>
            </a:extLst>
          </p:cNvPr>
          <p:cNvSpPr txBox="1"/>
          <p:nvPr/>
        </p:nvSpPr>
        <p:spPr>
          <a:xfrm>
            <a:off x="0" y="5054885"/>
            <a:ext cx="12192000" cy="646331"/>
          </a:xfrm>
          <a:prstGeom prst="rect">
            <a:avLst/>
          </a:prstGeom>
          <a:noFill/>
        </p:spPr>
        <p:txBody>
          <a:bodyPr wrap="square" rtlCol="0">
            <a:spAutoFit/>
          </a:bodyPr>
          <a:lstStyle/>
          <a:p>
            <a:pPr algn="ctr"/>
            <a:r>
              <a:rPr lang="en-US" sz="3600" b="1" i="1" dirty="0">
                <a:latin typeface="Brush Script MT" panose="03060802040406070304" pitchFamily="66" charset="77"/>
              </a:rPr>
              <a:t>By Aleksandar Peshev</a:t>
            </a:r>
          </a:p>
        </p:txBody>
      </p:sp>
    </p:spTree>
    <p:extLst>
      <p:ext uri="{BB962C8B-B14F-4D97-AF65-F5344CB8AC3E}">
        <p14:creationId xmlns:p14="http://schemas.microsoft.com/office/powerpoint/2010/main" val="2695022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34ECEA0-74FE-3C4F-913F-A0BF4E0A4AD9}"/>
              </a:ext>
            </a:extLst>
          </p:cNvPr>
          <p:cNvSpPr txBox="1">
            <a:spLocks/>
          </p:cNvSpPr>
          <p:nvPr/>
        </p:nvSpPr>
        <p:spPr>
          <a:xfrm>
            <a:off x="1" y="165139"/>
            <a:ext cx="12192000" cy="630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Helvetica" pitchFamily="2" charset="0"/>
              </a:rPr>
              <a:t>Data Analysis Tools</a:t>
            </a:r>
          </a:p>
        </p:txBody>
      </p:sp>
      <p:sp>
        <p:nvSpPr>
          <p:cNvPr id="8" name="TextBox 7">
            <a:extLst>
              <a:ext uri="{FF2B5EF4-FFF2-40B4-BE49-F238E27FC236}">
                <a16:creationId xmlns:a16="http://schemas.microsoft.com/office/drawing/2014/main" id="{8BA23429-B449-E04F-A31D-5C047701ADC7}"/>
              </a:ext>
            </a:extLst>
          </p:cNvPr>
          <p:cNvSpPr txBox="1"/>
          <p:nvPr/>
        </p:nvSpPr>
        <p:spPr>
          <a:xfrm>
            <a:off x="1" y="935915"/>
            <a:ext cx="12192000" cy="461665"/>
          </a:xfrm>
          <a:prstGeom prst="rect">
            <a:avLst/>
          </a:prstGeom>
          <a:noFill/>
        </p:spPr>
        <p:txBody>
          <a:bodyPr wrap="square" rtlCol="0">
            <a:spAutoFit/>
          </a:bodyPr>
          <a:lstStyle/>
          <a:p>
            <a:pPr algn="ctr"/>
            <a:r>
              <a:rPr lang="en-GB" sz="2400" b="1" dirty="0">
                <a:latin typeface="Helvetica" pitchFamily="2" charset="0"/>
              </a:rPr>
              <a:t>Were the tools you used appropriate for the job?</a:t>
            </a:r>
            <a:endParaRPr lang="en-US" sz="2400" b="1" dirty="0">
              <a:latin typeface="Helvetica" pitchFamily="2" charset="0"/>
            </a:endParaRPr>
          </a:p>
        </p:txBody>
      </p:sp>
      <p:pic>
        <p:nvPicPr>
          <p:cNvPr id="11" name="Picture 10">
            <a:extLst>
              <a:ext uri="{FF2B5EF4-FFF2-40B4-BE49-F238E27FC236}">
                <a16:creationId xmlns:a16="http://schemas.microsoft.com/office/drawing/2014/main" id="{66C5400F-191C-6F46-A746-2800884C76D2}"/>
              </a:ext>
            </a:extLst>
          </p:cNvPr>
          <p:cNvPicPr>
            <a:picLocks noChangeAspect="1"/>
          </p:cNvPicPr>
          <p:nvPr/>
        </p:nvPicPr>
        <p:blipFill>
          <a:blip r:embed="rId2"/>
          <a:stretch>
            <a:fillRect/>
          </a:stretch>
        </p:blipFill>
        <p:spPr>
          <a:xfrm>
            <a:off x="0" y="1537429"/>
            <a:ext cx="4464424" cy="2843604"/>
          </a:xfrm>
          <a:prstGeom prst="rect">
            <a:avLst/>
          </a:prstGeom>
        </p:spPr>
      </p:pic>
      <p:pic>
        <p:nvPicPr>
          <p:cNvPr id="14" name="Picture 13">
            <a:extLst>
              <a:ext uri="{FF2B5EF4-FFF2-40B4-BE49-F238E27FC236}">
                <a16:creationId xmlns:a16="http://schemas.microsoft.com/office/drawing/2014/main" id="{B64981F1-E56F-3A4C-9524-8BCB40358CD1}"/>
              </a:ext>
            </a:extLst>
          </p:cNvPr>
          <p:cNvPicPr>
            <a:picLocks noChangeAspect="1"/>
          </p:cNvPicPr>
          <p:nvPr/>
        </p:nvPicPr>
        <p:blipFill>
          <a:blip r:embed="rId3"/>
          <a:stretch>
            <a:fillRect/>
          </a:stretch>
        </p:blipFill>
        <p:spPr>
          <a:xfrm>
            <a:off x="4464424" y="1549531"/>
            <a:ext cx="4077148" cy="2819400"/>
          </a:xfrm>
          <a:prstGeom prst="rect">
            <a:avLst/>
          </a:prstGeom>
        </p:spPr>
      </p:pic>
      <p:pic>
        <p:nvPicPr>
          <p:cNvPr id="17" name="Picture 16">
            <a:extLst>
              <a:ext uri="{FF2B5EF4-FFF2-40B4-BE49-F238E27FC236}">
                <a16:creationId xmlns:a16="http://schemas.microsoft.com/office/drawing/2014/main" id="{1557665B-1C40-A74A-A577-1C7ED6E3C504}"/>
              </a:ext>
            </a:extLst>
          </p:cNvPr>
          <p:cNvPicPr>
            <a:picLocks noChangeAspect="1"/>
          </p:cNvPicPr>
          <p:nvPr/>
        </p:nvPicPr>
        <p:blipFill>
          <a:blip r:embed="rId4"/>
          <a:stretch>
            <a:fillRect/>
          </a:stretch>
        </p:blipFill>
        <p:spPr>
          <a:xfrm>
            <a:off x="8541571" y="1397579"/>
            <a:ext cx="3650428" cy="2983453"/>
          </a:xfrm>
          <a:prstGeom prst="rect">
            <a:avLst/>
          </a:prstGeom>
        </p:spPr>
      </p:pic>
      <p:sp>
        <p:nvSpPr>
          <p:cNvPr id="18" name="TextBox 17">
            <a:extLst>
              <a:ext uri="{FF2B5EF4-FFF2-40B4-BE49-F238E27FC236}">
                <a16:creationId xmlns:a16="http://schemas.microsoft.com/office/drawing/2014/main" id="{E962F722-0CA1-5C48-BF8B-1924E0053728}"/>
              </a:ext>
            </a:extLst>
          </p:cNvPr>
          <p:cNvSpPr txBox="1"/>
          <p:nvPr/>
        </p:nvSpPr>
        <p:spPr>
          <a:xfrm>
            <a:off x="0" y="4720875"/>
            <a:ext cx="12192000" cy="1015663"/>
          </a:xfrm>
          <a:prstGeom prst="rect">
            <a:avLst/>
          </a:prstGeom>
          <a:noFill/>
        </p:spPr>
        <p:txBody>
          <a:bodyPr wrap="square" rtlCol="0">
            <a:spAutoFit/>
          </a:bodyPr>
          <a:lstStyle/>
          <a:p>
            <a:r>
              <a:rPr lang="en-GB" sz="2000" b="1" dirty="0">
                <a:latin typeface="Helvetica" pitchFamily="2" charset="0"/>
              </a:rPr>
              <a:t>In summary, combining SQLite and Pandas in </a:t>
            </a:r>
            <a:r>
              <a:rPr lang="en-GB" sz="2000" b="1" dirty="0" err="1">
                <a:latin typeface="Helvetica" pitchFamily="2" charset="0"/>
              </a:rPr>
              <a:t>Jupyter</a:t>
            </a:r>
            <a:r>
              <a:rPr lang="en-GB" sz="2000" b="1" dirty="0">
                <a:latin typeface="Helvetica" pitchFamily="2" charset="0"/>
              </a:rPr>
              <a:t> Notebook is useful because it enables efficient and flexible data management, processing, and analysis, as well as easy collaboration and sharing of results through </a:t>
            </a:r>
            <a:r>
              <a:rPr lang="en-GB" sz="2000" b="1" dirty="0" err="1">
                <a:latin typeface="Helvetica" pitchFamily="2" charset="0"/>
              </a:rPr>
              <a:t>Jupyter</a:t>
            </a:r>
            <a:r>
              <a:rPr lang="en-GB" sz="2000" b="1" dirty="0">
                <a:latin typeface="Helvetica" pitchFamily="2" charset="0"/>
              </a:rPr>
              <a:t> notebook.</a:t>
            </a:r>
            <a:endParaRPr lang="en-US" sz="2000" b="1" dirty="0">
              <a:latin typeface="Helvetica" pitchFamily="2" charset="0"/>
            </a:endParaRPr>
          </a:p>
        </p:txBody>
      </p:sp>
    </p:spTree>
    <p:extLst>
      <p:ext uri="{BB962C8B-B14F-4D97-AF65-F5344CB8AC3E}">
        <p14:creationId xmlns:p14="http://schemas.microsoft.com/office/powerpoint/2010/main" val="143919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8AE4F3-413D-8842-AAD0-1C0AA2841DF3}"/>
              </a:ext>
            </a:extLst>
          </p:cNvPr>
          <p:cNvSpPr txBox="1">
            <a:spLocks/>
          </p:cNvSpPr>
          <p:nvPr/>
        </p:nvSpPr>
        <p:spPr>
          <a:xfrm>
            <a:off x="1" y="165139"/>
            <a:ext cx="12192000" cy="630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Helvetica" pitchFamily="2" charset="0"/>
              </a:rPr>
              <a:t>Data Analysis Tools</a:t>
            </a:r>
          </a:p>
        </p:txBody>
      </p:sp>
      <p:sp>
        <p:nvSpPr>
          <p:cNvPr id="6" name="TextBox 5">
            <a:extLst>
              <a:ext uri="{FF2B5EF4-FFF2-40B4-BE49-F238E27FC236}">
                <a16:creationId xmlns:a16="http://schemas.microsoft.com/office/drawing/2014/main" id="{37B77463-A95A-694E-AF24-13D98D8A9B16}"/>
              </a:ext>
            </a:extLst>
          </p:cNvPr>
          <p:cNvSpPr txBox="1"/>
          <p:nvPr/>
        </p:nvSpPr>
        <p:spPr>
          <a:xfrm>
            <a:off x="1" y="935915"/>
            <a:ext cx="12192000" cy="461665"/>
          </a:xfrm>
          <a:prstGeom prst="rect">
            <a:avLst/>
          </a:prstGeom>
          <a:noFill/>
        </p:spPr>
        <p:txBody>
          <a:bodyPr wrap="square" rtlCol="0">
            <a:spAutoFit/>
          </a:bodyPr>
          <a:lstStyle/>
          <a:p>
            <a:pPr algn="ctr"/>
            <a:r>
              <a:rPr lang="en-GB" sz="2400" b="1" dirty="0">
                <a:latin typeface="Helvetica" pitchFamily="2" charset="0"/>
              </a:rPr>
              <a:t>Why was SQLite used over PostgreSQL for this project?</a:t>
            </a:r>
            <a:endParaRPr lang="en-US" sz="2400" b="1" dirty="0">
              <a:latin typeface="Helvetica" pitchFamily="2" charset="0"/>
            </a:endParaRPr>
          </a:p>
        </p:txBody>
      </p:sp>
      <p:pic>
        <p:nvPicPr>
          <p:cNvPr id="9" name="Picture 8">
            <a:extLst>
              <a:ext uri="{FF2B5EF4-FFF2-40B4-BE49-F238E27FC236}">
                <a16:creationId xmlns:a16="http://schemas.microsoft.com/office/drawing/2014/main" id="{F7EE1496-DD9F-F648-9DB4-3CAD0CABFDD1}"/>
              </a:ext>
            </a:extLst>
          </p:cNvPr>
          <p:cNvPicPr>
            <a:picLocks noChangeAspect="1"/>
          </p:cNvPicPr>
          <p:nvPr/>
        </p:nvPicPr>
        <p:blipFill>
          <a:blip r:embed="rId2"/>
          <a:stretch>
            <a:fillRect/>
          </a:stretch>
        </p:blipFill>
        <p:spPr>
          <a:xfrm>
            <a:off x="0" y="1475874"/>
            <a:ext cx="4407660" cy="3448800"/>
          </a:xfrm>
          <a:prstGeom prst="rect">
            <a:avLst/>
          </a:prstGeom>
        </p:spPr>
      </p:pic>
      <p:pic>
        <p:nvPicPr>
          <p:cNvPr id="18" name="Picture 17">
            <a:extLst>
              <a:ext uri="{FF2B5EF4-FFF2-40B4-BE49-F238E27FC236}">
                <a16:creationId xmlns:a16="http://schemas.microsoft.com/office/drawing/2014/main" id="{1D6915AD-D613-2E47-9226-AB2DE9CFDDD4}"/>
              </a:ext>
            </a:extLst>
          </p:cNvPr>
          <p:cNvPicPr>
            <a:picLocks noChangeAspect="1"/>
          </p:cNvPicPr>
          <p:nvPr/>
        </p:nvPicPr>
        <p:blipFill>
          <a:blip r:embed="rId3"/>
          <a:stretch>
            <a:fillRect/>
          </a:stretch>
        </p:blipFill>
        <p:spPr>
          <a:xfrm>
            <a:off x="4410635" y="1635162"/>
            <a:ext cx="3345628" cy="2528048"/>
          </a:xfrm>
          <a:prstGeom prst="rect">
            <a:avLst/>
          </a:prstGeom>
        </p:spPr>
      </p:pic>
      <p:pic>
        <p:nvPicPr>
          <p:cNvPr id="21" name="Picture 20">
            <a:extLst>
              <a:ext uri="{FF2B5EF4-FFF2-40B4-BE49-F238E27FC236}">
                <a16:creationId xmlns:a16="http://schemas.microsoft.com/office/drawing/2014/main" id="{11A4D254-9DFF-6441-896C-8AAECBFD9653}"/>
              </a:ext>
            </a:extLst>
          </p:cNvPr>
          <p:cNvPicPr>
            <a:picLocks noChangeAspect="1"/>
          </p:cNvPicPr>
          <p:nvPr/>
        </p:nvPicPr>
        <p:blipFill>
          <a:blip r:embed="rId4"/>
          <a:stretch>
            <a:fillRect/>
          </a:stretch>
        </p:blipFill>
        <p:spPr>
          <a:xfrm>
            <a:off x="7781367" y="1336025"/>
            <a:ext cx="4385531" cy="3590977"/>
          </a:xfrm>
          <a:prstGeom prst="rect">
            <a:avLst/>
          </a:prstGeom>
        </p:spPr>
      </p:pic>
      <p:sp>
        <p:nvSpPr>
          <p:cNvPr id="22" name="TextBox 21">
            <a:extLst>
              <a:ext uri="{FF2B5EF4-FFF2-40B4-BE49-F238E27FC236}">
                <a16:creationId xmlns:a16="http://schemas.microsoft.com/office/drawing/2014/main" id="{4F7367BF-458F-7340-B049-9C1C069518B2}"/>
              </a:ext>
            </a:extLst>
          </p:cNvPr>
          <p:cNvSpPr txBox="1"/>
          <p:nvPr/>
        </p:nvSpPr>
        <p:spPr>
          <a:xfrm>
            <a:off x="-25102" y="4314987"/>
            <a:ext cx="12192000" cy="2246769"/>
          </a:xfrm>
          <a:prstGeom prst="rect">
            <a:avLst/>
          </a:prstGeom>
          <a:noFill/>
        </p:spPr>
        <p:txBody>
          <a:bodyPr wrap="square" rtlCol="0">
            <a:spAutoFit/>
          </a:bodyPr>
          <a:lstStyle/>
          <a:p>
            <a:pPr algn="just"/>
            <a:r>
              <a:rPr lang="en-GB" sz="2000" dirty="0">
                <a:latin typeface="Helvetica" pitchFamily="2" charset="0"/>
              </a:rPr>
              <a:t>SQLite is preferred over PostgreSQL for ad-hoc data analytics at </a:t>
            </a:r>
            <a:r>
              <a:rPr lang="en-GB" sz="2000" dirty="0" err="1">
                <a:latin typeface="Helvetica" pitchFamily="2" charset="0"/>
              </a:rPr>
              <a:t>ChatData</a:t>
            </a:r>
            <a:r>
              <a:rPr lang="en-GB" sz="2000" dirty="0">
                <a:latin typeface="Helvetica" pitchFamily="2" charset="0"/>
              </a:rPr>
              <a:t> due to security and privacy concerns. Access to the production PostgreSQL database is not granted for ad-hoc data analytics for protection of sensitive information. Instead, local copies of the data are used in SQLite, which is a lightweight relational database that uses SQL. SQLite is bundled with Python, making it easily accessible for data analysts. The use of SQLite also aligns with the principles of privacy by design and data privacy procedures at </a:t>
            </a:r>
            <a:r>
              <a:rPr lang="en-GB" sz="2000" dirty="0" err="1">
                <a:latin typeface="Helvetica" pitchFamily="2" charset="0"/>
              </a:rPr>
              <a:t>ChatData</a:t>
            </a:r>
            <a:r>
              <a:rPr lang="en-GB" sz="2000" dirty="0">
                <a:latin typeface="Helvetica" pitchFamily="2" charset="0"/>
              </a:rPr>
              <a:t>, ensuring that any data that can identify individuals is handled appropriately in compliance with government legislation such as GDPR.</a:t>
            </a:r>
            <a:endParaRPr lang="en-US" sz="2000" dirty="0">
              <a:latin typeface="Helvetica" pitchFamily="2" charset="0"/>
            </a:endParaRPr>
          </a:p>
        </p:txBody>
      </p:sp>
    </p:spTree>
    <p:extLst>
      <p:ext uri="{BB962C8B-B14F-4D97-AF65-F5344CB8AC3E}">
        <p14:creationId xmlns:p14="http://schemas.microsoft.com/office/powerpoint/2010/main" val="297174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8AE4F3-413D-8842-AAD0-1C0AA2841DF3}"/>
              </a:ext>
            </a:extLst>
          </p:cNvPr>
          <p:cNvSpPr txBox="1">
            <a:spLocks/>
          </p:cNvSpPr>
          <p:nvPr/>
        </p:nvSpPr>
        <p:spPr>
          <a:xfrm>
            <a:off x="1" y="165139"/>
            <a:ext cx="12192000" cy="630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Helvetica" pitchFamily="2" charset="0"/>
              </a:rPr>
              <a:t>Data Analysis Tools</a:t>
            </a:r>
          </a:p>
        </p:txBody>
      </p:sp>
      <p:sp>
        <p:nvSpPr>
          <p:cNvPr id="6" name="TextBox 5">
            <a:extLst>
              <a:ext uri="{FF2B5EF4-FFF2-40B4-BE49-F238E27FC236}">
                <a16:creationId xmlns:a16="http://schemas.microsoft.com/office/drawing/2014/main" id="{37B77463-A95A-694E-AF24-13D98D8A9B16}"/>
              </a:ext>
            </a:extLst>
          </p:cNvPr>
          <p:cNvSpPr txBox="1"/>
          <p:nvPr/>
        </p:nvSpPr>
        <p:spPr>
          <a:xfrm>
            <a:off x="1" y="935915"/>
            <a:ext cx="12192000" cy="830997"/>
          </a:xfrm>
          <a:prstGeom prst="rect">
            <a:avLst/>
          </a:prstGeom>
          <a:noFill/>
        </p:spPr>
        <p:txBody>
          <a:bodyPr wrap="square" rtlCol="0">
            <a:spAutoFit/>
          </a:bodyPr>
          <a:lstStyle/>
          <a:p>
            <a:r>
              <a:rPr lang="en-GB" sz="2400" b="1" dirty="0">
                <a:latin typeface="Helvetica" pitchFamily="2" charset="0"/>
              </a:rPr>
              <a:t>What are the benefits of adopting relational database technologies for an IT organization?</a:t>
            </a:r>
            <a:endParaRPr lang="en-US" sz="2400" b="1" dirty="0">
              <a:latin typeface="Helvetica" pitchFamily="2" charset="0"/>
            </a:endParaRPr>
          </a:p>
        </p:txBody>
      </p:sp>
      <p:pic>
        <p:nvPicPr>
          <p:cNvPr id="5" name="Picture 4">
            <a:extLst>
              <a:ext uri="{FF2B5EF4-FFF2-40B4-BE49-F238E27FC236}">
                <a16:creationId xmlns:a16="http://schemas.microsoft.com/office/drawing/2014/main" id="{759C080D-877C-5E44-BEAB-8EFA4196FFAF}"/>
              </a:ext>
            </a:extLst>
          </p:cNvPr>
          <p:cNvPicPr>
            <a:picLocks noChangeAspect="1"/>
          </p:cNvPicPr>
          <p:nvPr/>
        </p:nvPicPr>
        <p:blipFill>
          <a:blip r:embed="rId2">
            <a:alphaModFix amt="75000"/>
          </a:blip>
          <a:stretch>
            <a:fillRect/>
          </a:stretch>
        </p:blipFill>
        <p:spPr>
          <a:xfrm>
            <a:off x="0" y="1766912"/>
            <a:ext cx="12191999" cy="5091088"/>
          </a:xfrm>
          <a:prstGeom prst="rect">
            <a:avLst/>
          </a:prstGeom>
        </p:spPr>
      </p:pic>
      <p:sp>
        <p:nvSpPr>
          <p:cNvPr id="7" name="Rectangle 6">
            <a:extLst>
              <a:ext uri="{FF2B5EF4-FFF2-40B4-BE49-F238E27FC236}">
                <a16:creationId xmlns:a16="http://schemas.microsoft.com/office/drawing/2014/main" id="{C111C4D0-83E7-CC47-ACC9-52B9908C9E51}"/>
              </a:ext>
            </a:extLst>
          </p:cNvPr>
          <p:cNvSpPr/>
          <p:nvPr/>
        </p:nvSpPr>
        <p:spPr>
          <a:xfrm>
            <a:off x="5472717" y="1766912"/>
            <a:ext cx="6719281" cy="5170646"/>
          </a:xfrm>
          <a:prstGeom prst="rect">
            <a:avLst/>
          </a:prstGeom>
        </p:spPr>
        <p:txBody>
          <a:bodyPr wrap="square">
            <a:spAutoFit/>
          </a:bodyPr>
          <a:lstStyle/>
          <a:p>
            <a:pPr marL="285750" indent="-285750">
              <a:buFontTx/>
              <a:buChar char="-"/>
            </a:pPr>
            <a:r>
              <a:rPr lang="en-GB" sz="2400" dirty="0">
                <a:solidFill>
                  <a:srgbClr val="C00000"/>
                </a:solidFill>
                <a:latin typeface="Helvetica" pitchFamily="2" charset="0"/>
              </a:rPr>
              <a:t>Scalability </a:t>
            </a:r>
          </a:p>
          <a:p>
            <a:endParaRPr lang="en-GB" sz="2400" dirty="0">
              <a:solidFill>
                <a:srgbClr val="C00000"/>
              </a:solidFill>
              <a:latin typeface="Helvetica" pitchFamily="2" charset="0"/>
            </a:endParaRPr>
          </a:p>
          <a:p>
            <a:pPr marL="285750" indent="-285750">
              <a:buFontTx/>
              <a:buChar char="-"/>
            </a:pPr>
            <a:r>
              <a:rPr lang="en-GB" sz="2400" dirty="0">
                <a:solidFill>
                  <a:srgbClr val="C00000"/>
                </a:solidFill>
                <a:latin typeface="Helvetica" pitchFamily="2" charset="0"/>
              </a:rPr>
              <a:t>Data Integrity</a:t>
            </a:r>
          </a:p>
          <a:p>
            <a:pPr marL="285750" indent="-285750">
              <a:buFontTx/>
              <a:buChar char="-"/>
            </a:pPr>
            <a:endParaRPr lang="en-GB" sz="2400" dirty="0">
              <a:solidFill>
                <a:srgbClr val="C00000"/>
              </a:solidFill>
              <a:latin typeface="Helvetica" pitchFamily="2" charset="0"/>
            </a:endParaRPr>
          </a:p>
          <a:p>
            <a:pPr marL="285750" indent="-285750">
              <a:buFontTx/>
              <a:buChar char="-"/>
            </a:pPr>
            <a:r>
              <a:rPr lang="en-GB" sz="2400" dirty="0">
                <a:solidFill>
                  <a:srgbClr val="C00000"/>
                </a:solidFill>
                <a:latin typeface="Helvetica" pitchFamily="2" charset="0"/>
              </a:rPr>
              <a:t>Efficient Data Retrieval</a:t>
            </a:r>
          </a:p>
          <a:p>
            <a:pPr marL="285750" indent="-285750">
              <a:buFontTx/>
              <a:buChar char="-"/>
            </a:pPr>
            <a:endParaRPr lang="en-GB" sz="2400" dirty="0">
              <a:solidFill>
                <a:srgbClr val="C00000"/>
              </a:solidFill>
              <a:latin typeface="Helvetica" pitchFamily="2" charset="0"/>
            </a:endParaRPr>
          </a:p>
          <a:p>
            <a:pPr marL="285750" indent="-285750">
              <a:buFontTx/>
              <a:buChar char="-"/>
            </a:pPr>
            <a:r>
              <a:rPr lang="en-GB" sz="2400" dirty="0">
                <a:solidFill>
                  <a:srgbClr val="C00000"/>
                </a:solidFill>
                <a:latin typeface="Helvetica" pitchFamily="2" charset="0"/>
              </a:rPr>
              <a:t>Flexibility </a:t>
            </a:r>
          </a:p>
          <a:p>
            <a:pPr marL="285750" indent="-285750">
              <a:buFontTx/>
              <a:buChar char="-"/>
            </a:pPr>
            <a:endParaRPr lang="en-GB" sz="2400" dirty="0">
              <a:solidFill>
                <a:srgbClr val="C00000"/>
              </a:solidFill>
              <a:latin typeface="Helvetica" pitchFamily="2" charset="0"/>
            </a:endParaRPr>
          </a:p>
          <a:p>
            <a:pPr marL="285750" indent="-285750">
              <a:buFontTx/>
              <a:buChar char="-"/>
            </a:pPr>
            <a:r>
              <a:rPr lang="en-GB" sz="2400" dirty="0">
                <a:solidFill>
                  <a:srgbClr val="C00000"/>
                </a:solidFill>
                <a:latin typeface="Helvetica" pitchFamily="2" charset="0"/>
              </a:rPr>
              <a:t>Security </a:t>
            </a:r>
          </a:p>
          <a:p>
            <a:pPr marL="285750" indent="-285750">
              <a:buFontTx/>
              <a:buChar char="-"/>
            </a:pPr>
            <a:endParaRPr lang="en-GB" sz="2400" dirty="0">
              <a:solidFill>
                <a:srgbClr val="C00000"/>
              </a:solidFill>
              <a:latin typeface="Helvetica" pitchFamily="2" charset="0"/>
            </a:endParaRPr>
          </a:p>
          <a:p>
            <a:pPr marL="285750" indent="-285750">
              <a:buFontTx/>
              <a:buChar char="-"/>
            </a:pPr>
            <a:r>
              <a:rPr lang="en-GB" sz="2400" dirty="0">
                <a:solidFill>
                  <a:srgbClr val="C00000"/>
                </a:solidFill>
                <a:latin typeface="Helvetica" pitchFamily="2" charset="0"/>
              </a:rPr>
              <a:t>Data duplication removal </a:t>
            </a:r>
          </a:p>
          <a:p>
            <a:pPr marL="285750" indent="-285750">
              <a:buFontTx/>
              <a:buChar char="-"/>
            </a:pPr>
            <a:endParaRPr lang="en-GB" sz="2400" dirty="0">
              <a:solidFill>
                <a:srgbClr val="C00000"/>
              </a:solidFill>
              <a:latin typeface="Helvetica" pitchFamily="2" charset="0"/>
            </a:endParaRPr>
          </a:p>
          <a:p>
            <a:pPr marL="285750" indent="-285750">
              <a:buFontTx/>
              <a:buChar char="-"/>
            </a:pPr>
            <a:r>
              <a:rPr lang="en-GB" sz="2400" dirty="0">
                <a:solidFill>
                  <a:srgbClr val="C00000"/>
                </a:solidFill>
                <a:latin typeface="Helvetica" pitchFamily="2" charset="0"/>
              </a:rPr>
              <a:t>Ease of Maintenance </a:t>
            </a:r>
          </a:p>
          <a:p>
            <a:pPr marL="285750" indent="-285750">
              <a:buFontTx/>
              <a:buChar char="-"/>
            </a:pPr>
            <a:endParaRPr lang="en-US" dirty="0"/>
          </a:p>
        </p:txBody>
      </p:sp>
    </p:spTree>
    <p:extLst>
      <p:ext uri="{BB962C8B-B14F-4D97-AF65-F5344CB8AC3E}">
        <p14:creationId xmlns:p14="http://schemas.microsoft.com/office/powerpoint/2010/main" val="2350049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8AE4F3-413D-8842-AAD0-1C0AA2841DF3}"/>
              </a:ext>
            </a:extLst>
          </p:cNvPr>
          <p:cNvSpPr txBox="1">
            <a:spLocks/>
          </p:cNvSpPr>
          <p:nvPr/>
        </p:nvSpPr>
        <p:spPr>
          <a:xfrm>
            <a:off x="1" y="165139"/>
            <a:ext cx="12192000" cy="630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Helvetica" pitchFamily="2" charset="0"/>
              </a:rPr>
              <a:t>Data Quality</a:t>
            </a:r>
          </a:p>
        </p:txBody>
      </p:sp>
      <p:sp>
        <p:nvSpPr>
          <p:cNvPr id="6" name="TextBox 5">
            <a:extLst>
              <a:ext uri="{FF2B5EF4-FFF2-40B4-BE49-F238E27FC236}">
                <a16:creationId xmlns:a16="http://schemas.microsoft.com/office/drawing/2014/main" id="{37B77463-A95A-694E-AF24-13D98D8A9B16}"/>
              </a:ext>
            </a:extLst>
          </p:cNvPr>
          <p:cNvSpPr txBox="1"/>
          <p:nvPr/>
        </p:nvSpPr>
        <p:spPr>
          <a:xfrm>
            <a:off x="1" y="935915"/>
            <a:ext cx="12192000" cy="707886"/>
          </a:xfrm>
          <a:prstGeom prst="rect">
            <a:avLst/>
          </a:prstGeom>
          <a:noFill/>
        </p:spPr>
        <p:txBody>
          <a:bodyPr wrap="square" rtlCol="0">
            <a:spAutoFit/>
          </a:bodyPr>
          <a:lstStyle/>
          <a:p>
            <a:r>
              <a:rPr lang="en-GB" sz="2000" b="1" dirty="0">
                <a:latin typeface="Helvetica" pitchFamily="2" charset="0"/>
              </a:rPr>
              <a:t>What did you think of the organization of the source data and how that mapped to the structure of your database? Was there a natural mapping from the CSV files to the database tables?</a:t>
            </a:r>
            <a:endParaRPr lang="en-US" sz="2000" b="1" dirty="0">
              <a:latin typeface="Helvetica" pitchFamily="2" charset="0"/>
            </a:endParaRPr>
          </a:p>
        </p:txBody>
      </p:sp>
      <p:pic>
        <p:nvPicPr>
          <p:cNvPr id="8" name="Picture 7">
            <a:extLst>
              <a:ext uri="{FF2B5EF4-FFF2-40B4-BE49-F238E27FC236}">
                <a16:creationId xmlns:a16="http://schemas.microsoft.com/office/drawing/2014/main" id="{EEB5BBAC-3E7E-E142-B664-DF5C908CBD65}"/>
              </a:ext>
            </a:extLst>
          </p:cNvPr>
          <p:cNvPicPr>
            <a:picLocks noChangeAspect="1"/>
          </p:cNvPicPr>
          <p:nvPr/>
        </p:nvPicPr>
        <p:blipFill>
          <a:blip r:embed="rId2"/>
          <a:stretch>
            <a:fillRect/>
          </a:stretch>
        </p:blipFill>
        <p:spPr>
          <a:xfrm>
            <a:off x="439374" y="1692797"/>
            <a:ext cx="2153355" cy="2153355"/>
          </a:xfrm>
          <a:prstGeom prst="rect">
            <a:avLst/>
          </a:prstGeom>
        </p:spPr>
      </p:pic>
      <p:pic>
        <p:nvPicPr>
          <p:cNvPr id="11" name="Picture 10">
            <a:extLst>
              <a:ext uri="{FF2B5EF4-FFF2-40B4-BE49-F238E27FC236}">
                <a16:creationId xmlns:a16="http://schemas.microsoft.com/office/drawing/2014/main" id="{37BB09F3-C1EF-8144-B66E-511BED597860}"/>
              </a:ext>
            </a:extLst>
          </p:cNvPr>
          <p:cNvPicPr>
            <a:picLocks noChangeAspect="1"/>
          </p:cNvPicPr>
          <p:nvPr/>
        </p:nvPicPr>
        <p:blipFill>
          <a:blip r:embed="rId3"/>
          <a:stretch>
            <a:fillRect/>
          </a:stretch>
        </p:blipFill>
        <p:spPr>
          <a:xfrm>
            <a:off x="3030156" y="4281220"/>
            <a:ext cx="4678584" cy="2200957"/>
          </a:xfrm>
          <a:prstGeom prst="rect">
            <a:avLst/>
          </a:prstGeom>
        </p:spPr>
      </p:pic>
      <p:pic>
        <p:nvPicPr>
          <p:cNvPr id="14" name="Picture 13">
            <a:extLst>
              <a:ext uri="{FF2B5EF4-FFF2-40B4-BE49-F238E27FC236}">
                <a16:creationId xmlns:a16="http://schemas.microsoft.com/office/drawing/2014/main" id="{2D9C586F-E6BB-F842-AFC1-184E5BC89DFA}"/>
              </a:ext>
            </a:extLst>
          </p:cNvPr>
          <p:cNvPicPr>
            <a:picLocks noChangeAspect="1"/>
          </p:cNvPicPr>
          <p:nvPr/>
        </p:nvPicPr>
        <p:blipFill>
          <a:blip r:embed="rId4"/>
          <a:stretch>
            <a:fillRect/>
          </a:stretch>
        </p:blipFill>
        <p:spPr>
          <a:xfrm>
            <a:off x="120740" y="4343283"/>
            <a:ext cx="2684683" cy="2076830"/>
          </a:xfrm>
          <a:prstGeom prst="rect">
            <a:avLst/>
          </a:prstGeom>
        </p:spPr>
      </p:pic>
      <p:pic>
        <p:nvPicPr>
          <p:cNvPr id="20" name="Picture 19">
            <a:extLst>
              <a:ext uri="{FF2B5EF4-FFF2-40B4-BE49-F238E27FC236}">
                <a16:creationId xmlns:a16="http://schemas.microsoft.com/office/drawing/2014/main" id="{5F3DF6E4-D629-4A44-9C6A-79F0DA524DBD}"/>
              </a:ext>
            </a:extLst>
          </p:cNvPr>
          <p:cNvPicPr>
            <a:picLocks noChangeAspect="1"/>
          </p:cNvPicPr>
          <p:nvPr/>
        </p:nvPicPr>
        <p:blipFill>
          <a:blip r:embed="rId5"/>
          <a:stretch>
            <a:fillRect/>
          </a:stretch>
        </p:blipFill>
        <p:spPr>
          <a:xfrm>
            <a:off x="8618137" y="4307210"/>
            <a:ext cx="2018997" cy="2112903"/>
          </a:xfrm>
          <a:prstGeom prst="rect">
            <a:avLst/>
          </a:prstGeom>
        </p:spPr>
      </p:pic>
      <p:sp>
        <p:nvSpPr>
          <p:cNvPr id="24" name="TextBox 23">
            <a:extLst>
              <a:ext uri="{FF2B5EF4-FFF2-40B4-BE49-F238E27FC236}">
                <a16:creationId xmlns:a16="http://schemas.microsoft.com/office/drawing/2014/main" id="{D20A9653-042B-3142-A450-25D4AFA5AEBB}"/>
              </a:ext>
            </a:extLst>
          </p:cNvPr>
          <p:cNvSpPr txBox="1"/>
          <p:nvPr/>
        </p:nvSpPr>
        <p:spPr>
          <a:xfrm>
            <a:off x="10023676" y="2743200"/>
            <a:ext cx="184731" cy="369332"/>
          </a:xfrm>
          <a:prstGeom prst="rect">
            <a:avLst/>
          </a:prstGeom>
          <a:noFill/>
        </p:spPr>
        <p:txBody>
          <a:bodyPr wrap="none" rtlCol="0">
            <a:spAutoFit/>
          </a:bodyPr>
          <a:lstStyle/>
          <a:p>
            <a:endParaRPr lang="en-US" dirty="0"/>
          </a:p>
        </p:txBody>
      </p:sp>
      <p:pic>
        <p:nvPicPr>
          <p:cNvPr id="26" name="Picture 25">
            <a:extLst>
              <a:ext uri="{FF2B5EF4-FFF2-40B4-BE49-F238E27FC236}">
                <a16:creationId xmlns:a16="http://schemas.microsoft.com/office/drawing/2014/main" id="{A59F5655-82BD-654A-AE83-7D75E0EC6204}"/>
              </a:ext>
            </a:extLst>
          </p:cNvPr>
          <p:cNvPicPr>
            <a:picLocks noChangeAspect="1"/>
          </p:cNvPicPr>
          <p:nvPr/>
        </p:nvPicPr>
        <p:blipFill>
          <a:blip r:embed="rId6"/>
          <a:stretch>
            <a:fillRect/>
          </a:stretch>
        </p:blipFill>
        <p:spPr>
          <a:xfrm>
            <a:off x="8651648" y="1994748"/>
            <a:ext cx="2018996" cy="2018996"/>
          </a:xfrm>
          <a:prstGeom prst="rect">
            <a:avLst/>
          </a:prstGeom>
        </p:spPr>
      </p:pic>
      <p:sp>
        <p:nvSpPr>
          <p:cNvPr id="27" name="TextBox 26">
            <a:extLst>
              <a:ext uri="{FF2B5EF4-FFF2-40B4-BE49-F238E27FC236}">
                <a16:creationId xmlns:a16="http://schemas.microsoft.com/office/drawing/2014/main" id="{D79F884C-F38B-244E-9295-EA2FE605533D}"/>
              </a:ext>
            </a:extLst>
          </p:cNvPr>
          <p:cNvSpPr txBox="1"/>
          <p:nvPr/>
        </p:nvSpPr>
        <p:spPr>
          <a:xfrm>
            <a:off x="3030157" y="2071868"/>
            <a:ext cx="4678584" cy="923330"/>
          </a:xfrm>
          <a:prstGeom prst="rect">
            <a:avLst/>
          </a:prstGeom>
          <a:noFill/>
        </p:spPr>
        <p:txBody>
          <a:bodyPr wrap="square" rtlCol="0">
            <a:spAutoFit/>
          </a:bodyPr>
          <a:lstStyle/>
          <a:p>
            <a:pPr algn="just"/>
            <a:r>
              <a:rPr lang="en-US" b="1" dirty="0"/>
              <a:t>Yes, </a:t>
            </a:r>
            <a:r>
              <a:rPr lang="en-GB" b="1" dirty="0"/>
              <a:t>The CSV file has been arranged in such a way that it can be easily incorporated into the desired database format.</a:t>
            </a:r>
            <a:endParaRPr lang="en-US" b="1" dirty="0"/>
          </a:p>
        </p:txBody>
      </p:sp>
    </p:spTree>
    <p:extLst>
      <p:ext uri="{BB962C8B-B14F-4D97-AF65-F5344CB8AC3E}">
        <p14:creationId xmlns:p14="http://schemas.microsoft.com/office/powerpoint/2010/main" val="61428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8AE4F3-413D-8842-AAD0-1C0AA2841DF3}"/>
              </a:ext>
            </a:extLst>
          </p:cNvPr>
          <p:cNvSpPr txBox="1">
            <a:spLocks/>
          </p:cNvSpPr>
          <p:nvPr/>
        </p:nvSpPr>
        <p:spPr>
          <a:xfrm>
            <a:off x="1" y="165139"/>
            <a:ext cx="12192000" cy="630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Helvetica" pitchFamily="2" charset="0"/>
              </a:rPr>
              <a:t>Data Quality</a:t>
            </a:r>
          </a:p>
        </p:txBody>
      </p:sp>
      <p:sp>
        <p:nvSpPr>
          <p:cNvPr id="6" name="TextBox 5">
            <a:extLst>
              <a:ext uri="{FF2B5EF4-FFF2-40B4-BE49-F238E27FC236}">
                <a16:creationId xmlns:a16="http://schemas.microsoft.com/office/drawing/2014/main" id="{37B77463-A95A-694E-AF24-13D98D8A9B16}"/>
              </a:ext>
            </a:extLst>
          </p:cNvPr>
          <p:cNvSpPr txBox="1"/>
          <p:nvPr/>
        </p:nvSpPr>
        <p:spPr>
          <a:xfrm>
            <a:off x="1" y="935915"/>
            <a:ext cx="12192000" cy="830997"/>
          </a:xfrm>
          <a:prstGeom prst="rect">
            <a:avLst/>
          </a:prstGeom>
          <a:noFill/>
        </p:spPr>
        <p:txBody>
          <a:bodyPr wrap="square" rtlCol="0">
            <a:spAutoFit/>
          </a:bodyPr>
          <a:lstStyle/>
          <a:p>
            <a:r>
              <a:rPr lang="en-GB" dirty="0"/>
              <a:t> </a:t>
            </a:r>
            <a:r>
              <a:rPr lang="en-GB" sz="2400" b="1" dirty="0">
                <a:latin typeface="Helvetica" pitchFamily="2" charset="0"/>
              </a:rPr>
              <a:t>Was the data consistent? In other words, were there any issues with the data that prevented you from producing good quality results?</a:t>
            </a:r>
            <a:endParaRPr lang="en-US" sz="2400" b="1" dirty="0">
              <a:latin typeface="Helvetica" pitchFamily="2" charset="0"/>
            </a:endParaRPr>
          </a:p>
        </p:txBody>
      </p:sp>
      <p:pic>
        <p:nvPicPr>
          <p:cNvPr id="5" name="Picture 4">
            <a:extLst>
              <a:ext uri="{FF2B5EF4-FFF2-40B4-BE49-F238E27FC236}">
                <a16:creationId xmlns:a16="http://schemas.microsoft.com/office/drawing/2014/main" id="{04873EB7-594D-1E4B-ACFB-D0936A3CA4C8}"/>
              </a:ext>
            </a:extLst>
          </p:cNvPr>
          <p:cNvPicPr>
            <a:picLocks noChangeAspect="1"/>
          </p:cNvPicPr>
          <p:nvPr/>
        </p:nvPicPr>
        <p:blipFill>
          <a:blip r:embed="rId2"/>
          <a:stretch>
            <a:fillRect/>
          </a:stretch>
        </p:blipFill>
        <p:spPr>
          <a:xfrm>
            <a:off x="5384800" y="2025570"/>
            <a:ext cx="1422400" cy="2453833"/>
          </a:xfrm>
          <a:prstGeom prst="rect">
            <a:avLst/>
          </a:prstGeom>
        </p:spPr>
      </p:pic>
      <p:sp>
        <p:nvSpPr>
          <p:cNvPr id="7" name="TextBox 6">
            <a:extLst>
              <a:ext uri="{FF2B5EF4-FFF2-40B4-BE49-F238E27FC236}">
                <a16:creationId xmlns:a16="http://schemas.microsoft.com/office/drawing/2014/main" id="{FBE58FA0-EA86-6744-BCCA-0CA63160FF3D}"/>
              </a:ext>
            </a:extLst>
          </p:cNvPr>
          <p:cNvSpPr txBox="1"/>
          <p:nvPr/>
        </p:nvSpPr>
        <p:spPr>
          <a:xfrm>
            <a:off x="0" y="4701565"/>
            <a:ext cx="11794603" cy="1569660"/>
          </a:xfrm>
          <a:prstGeom prst="rect">
            <a:avLst/>
          </a:prstGeom>
          <a:noFill/>
        </p:spPr>
        <p:txBody>
          <a:bodyPr wrap="square" rtlCol="0">
            <a:spAutoFit/>
          </a:bodyPr>
          <a:lstStyle/>
          <a:p>
            <a:pPr algn="just"/>
            <a:r>
              <a:rPr lang="en-GB" sz="2400" dirty="0"/>
              <a:t>The data has underwent a thorough cleaning process and was subsequently inserted into three CSV files - one for posts, another for comments, and a third for users. This division of data helps to streamline the organization and management of the information, allowing for more efficient and effective utilization.</a:t>
            </a:r>
            <a:endParaRPr lang="en-US" sz="2400" dirty="0"/>
          </a:p>
        </p:txBody>
      </p:sp>
    </p:spTree>
    <p:extLst>
      <p:ext uri="{BB962C8B-B14F-4D97-AF65-F5344CB8AC3E}">
        <p14:creationId xmlns:p14="http://schemas.microsoft.com/office/powerpoint/2010/main" val="90049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8AE4F3-413D-8842-AAD0-1C0AA2841DF3}"/>
              </a:ext>
            </a:extLst>
          </p:cNvPr>
          <p:cNvSpPr txBox="1">
            <a:spLocks/>
          </p:cNvSpPr>
          <p:nvPr/>
        </p:nvSpPr>
        <p:spPr>
          <a:xfrm>
            <a:off x="1" y="165139"/>
            <a:ext cx="12192000" cy="630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Helvetica" pitchFamily="2" charset="0"/>
              </a:rPr>
              <a:t>Data Quality</a:t>
            </a:r>
          </a:p>
        </p:txBody>
      </p:sp>
      <p:sp>
        <p:nvSpPr>
          <p:cNvPr id="6" name="TextBox 5">
            <a:extLst>
              <a:ext uri="{FF2B5EF4-FFF2-40B4-BE49-F238E27FC236}">
                <a16:creationId xmlns:a16="http://schemas.microsoft.com/office/drawing/2014/main" id="{37B77463-A95A-694E-AF24-13D98D8A9B16}"/>
              </a:ext>
            </a:extLst>
          </p:cNvPr>
          <p:cNvSpPr txBox="1"/>
          <p:nvPr/>
        </p:nvSpPr>
        <p:spPr>
          <a:xfrm>
            <a:off x="1" y="935915"/>
            <a:ext cx="12192000" cy="830997"/>
          </a:xfrm>
          <a:prstGeom prst="rect">
            <a:avLst/>
          </a:prstGeom>
          <a:noFill/>
        </p:spPr>
        <p:txBody>
          <a:bodyPr wrap="square" rtlCol="0">
            <a:spAutoFit/>
          </a:bodyPr>
          <a:lstStyle/>
          <a:p>
            <a:pPr algn="just"/>
            <a:r>
              <a:rPr lang="en-GB" sz="2400" b="1" dirty="0">
                <a:latin typeface="Helvetica" pitchFamily="2" charset="0"/>
              </a:rPr>
              <a:t>Did you find the definitions of the data were detailed enough to assist you in the tasks?</a:t>
            </a:r>
            <a:endParaRPr lang="en-US" sz="2400" b="1" dirty="0">
              <a:latin typeface="Helvetica" pitchFamily="2" charset="0"/>
            </a:endParaRPr>
          </a:p>
        </p:txBody>
      </p:sp>
      <p:pic>
        <p:nvPicPr>
          <p:cNvPr id="5" name="Picture 4">
            <a:extLst>
              <a:ext uri="{FF2B5EF4-FFF2-40B4-BE49-F238E27FC236}">
                <a16:creationId xmlns:a16="http://schemas.microsoft.com/office/drawing/2014/main" id="{80E9821E-EBFB-BA47-B6E7-4D1D25AA9983}"/>
              </a:ext>
            </a:extLst>
          </p:cNvPr>
          <p:cNvPicPr>
            <a:picLocks noChangeAspect="1"/>
          </p:cNvPicPr>
          <p:nvPr/>
        </p:nvPicPr>
        <p:blipFill>
          <a:blip r:embed="rId2"/>
          <a:stretch>
            <a:fillRect/>
          </a:stretch>
        </p:blipFill>
        <p:spPr>
          <a:xfrm>
            <a:off x="0" y="1732580"/>
            <a:ext cx="5567423" cy="5125420"/>
          </a:xfrm>
          <a:prstGeom prst="rect">
            <a:avLst/>
          </a:prstGeom>
        </p:spPr>
      </p:pic>
      <p:sp>
        <p:nvSpPr>
          <p:cNvPr id="7" name="TextBox 6">
            <a:extLst>
              <a:ext uri="{FF2B5EF4-FFF2-40B4-BE49-F238E27FC236}">
                <a16:creationId xmlns:a16="http://schemas.microsoft.com/office/drawing/2014/main" id="{5601A1E9-4B5B-D940-B053-CBDAD4ADB564}"/>
              </a:ext>
            </a:extLst>
          </p:cNvPr>
          <p:cNvSpPr txBox="1"/>
          <p:nvPr/>
        </p:nvSpPr>
        <p:spPr>
          <a:xfrm>
            <a:off x="6285053" y="2071868"/>
            <a:ext cx="2422458" cy="461665"/>
          </a:xfrm>
          <a:prstGeom prst="rect">
            <a:avLst/>
          </a:prstGeom>
          <a:noFill/>
        </p:spPr>
        <p:txBody>
          <a:bodyPr wrap="none" rtlCol="0">
            <a:spAutoFit/>
          </a:bodyPr>
          <a:lstStyle/>
          <a:p>
            <a:r>
              <a:rPr lang="en-US" sz="2400" b="1" dirty="0">
                <a:latin typeface="Helvetica" pitchFamily="2" charset="0"/>
              </a:rPr>
              <a:t>- No dictionary </a:t>
            </a:r>
          </a:p>
        </p:txBody>
      </p:sp>
      <p:sp>
        <p:nvSpPr>
          <p:cNvPr id="8" name="TextBox 7">
            <a:extLst>
              <a:ext uri="{FF2B5EF4-FFF2-40B4-BE49-F238E27FC236}">
                <a16:creationId xmlns:a16="http://schemas.microsoft.com/office/drawing/2014/main" id="{49BE6648-7751-BD4D-B3FA-77B059783D5E}"/>
              </a:ext>
            </a:extLst>
          </p:cNvPr>
          <p:cNvSpPr txBox="1"/>
          <p:nvPr/>
        </p:nvSpPr>
        <p:spPr>
          <a:xfrm>
            <a:off x="6285053" y="3619958"/>
            <a:ext cx="2970685" cy="461665"/>
          </a:xfrm>
          <a:prstGeom prst="rect">
            <a:avLst/>
          </a:prstGeom>
          <a:noFill/>
        </p:spPr>
        <p:txBody>
          <a:bodyPr wrap="none" rtlCol="0">
            <a:spAutoFit/>
          </a:bodyPr>
          <a:lstStyle/>
          <a:p>
            <a:r>
              <a:rPr lang="en-US" sz="2400" b="1" dirty="0">
                <a:latin typeface="Helvetica" pitchFamily="2" charset="0"/>
              </a:rPr>
              <a:t>- Intuitive datasets </a:t>
            </a:r>
          </a:p>
        </p:txBody>
      </p:sp>
    </p:spTree>
    <p:extLst>
      <p:ext uri="{BB962C8B-B14F-4D97-AF65-F5344CB8AC3E}">
        <p14:creationId xmlns:p14="http://schemas.microsoft.com/office/powerpoint/2010/main" val="121407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8AE4F3-413D-8842-AAD0-1C0AA2841DF3}"/>
              </a:ext>
            </a:extLst>
          </p:cNvPr>
          <p:cNvSpPr txBox="1">
            <a:spLocks/>
          </p:cNvSpPr>
          <p:nvPr/>
        </p:nvSpPr>
        <p:spPr>
          <a:xfrm>
            <a:off x="1" y="165139"/>
            <a:ext cx="12192000" cy="630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Helvetica" pitchFamily="2" charset="0"/>
              </a:rPr>
              <a:t>Data Quality</a:t>
            </a:r>
          </a:p>
        </p:txBody>
      </p:sp>
      <p:sp>
        <p:nvSpPr>
          <p:cNvPr id="6" name="TextBox 5">
            <a:extLst>
              <a:ext uri="{FF2B5EF4-FFF2-40B4-BE49-F238E27FC236}">
                <a16:creationId xmlns:a16="http://schemas.microsoft.com/office/drawing/2014/main" id="{37B77463-A95A-694E-AF24-13D98D8A9B16}"/>
              </a:ext>
            </a:extLst>
          </p:cNvPr>
          <p:cNvSpPr txBox="1"/>
          <p:nvPr/>
        </p:nvSpPr>
        <p:spPr>
          <a:xfrm>
            <a:off x="1" y="935915"/>
            <a:ext cx="12192000" cy="830997"/>
          </a:xfrm>
          <a:prstGeom prst="rect">
            <a:avLst/>
          </a:prstGeom>
          <a:noFill/>
        </p:spPr>
        <p:txBody>
          <a:bodyPr wrap="square" rtlCol="0">
            <a:spAutoFit/>
          </a:bodyPr>
          <a:lstStyle/>
          <a:p>
            <a:r>
              <a:rPr lang="en-GB" dirty="0"/>
              <a:t> </a:t>
            </a:r>
            <a:r>
              <a:rPr lang="en-GB" sz="2400" b="1" dirty="0">
                <a:latin typeface="Helvetica" pitchFamily="2" charset="0"/>
              </a:rPr>
              <a:t>What steps would you take to ensure that any concerns about data quality are dealt with appropriately? Who would you talk to about this?</a:t>
            </a:r>
          </a:p>
        </p:txBody>
      </p:sp>
      <p:pic>
        <p:nvPicPr>
          <p:cNvPr id="5" name="Picture 4">
            <a:extLst>
              <a:ext uri="{FF2B5EF4-FFF2-40B4-BE49-F238E27FC236}">
                <a16:creationId xmlns:a16="http://schemas.microsoft.com/office/drawing/2014/main" id="{7E666D8D-6C76-1F48-B363-36CFE7B285E1}"/>
              </a:ext>
            </a:extLst>
          </p:cNvPr>
          <p:cNvPicPr>
            <a:picLocks noChangeAspect="1"/>
          </p:cNvPicPr>
          <p:nvPr/>
        </p:nvPicPr>
        <p:blipFill>
          <a:blip r:embed="rId2"/>
          <a:stretch>
            <a:fillRect/>
          </a:stretch>
        </p:blipFill>
        <p:spPr>
          <a:xfrm>
            <a:off x="0" y="1666754"/>
            <a:ext cx="12191999" cy="5191245"/>
          </a:xfrm>
          <a:prstGeom prst="rect">
            <a:avLst/>
          </a:prstGeom>
        </p:spPr>
      </p:pic>
      <p:pic>
        <p:nvPicPr>
          <p:cNvPr id="10" name="Picture 9">
            <a:extLst>
              <a:ext uri="{FF2B5EF4-FFF2-40B4-BE49-F238E27FC236}">
                <a16:creationId xmlns:a16="http://schemas.microsoft.com/office/drawing/2014/main" id="{41497749-B8B4-BE47-8B76-4D223BB36E63}"/>
              </a:ext>
            </a:extLst>
          </p:cNvPr>
          <p:cNvPicPr>
            <a:picLocks noChangeAspect="1"/>
          </p:cNvPicPr>
          <p:nvPr/>
        </p:nvPicPr>
        <p:blipFill>
          <a:blip r:embed="rId3"/>
          <a:stretch>
            <a:fillRect/>
          </a:stretch>
        </p:blipFill>
        <p:spPr>
          <a:xfrm>
            <a:off x="5752594" y="1906761"/>
            <a:ext cx="686811" cy="1086895"/>
          </a:xfrm>
          <a:prstGeom prst="rect">
            <a:avLst/>
          </a:prstGeom>
        </p:spPr>
      </p:pic>
      <p:pic>
        <p:nvPicPr>
          <p:cNvPr id="11" name="Picture 10">
            <a:extLst>
              <a:ext uri="{FF2B5EF4-FFF2-40B4-BE49-F238E27FC236}">
                <a16:creationId xmlns:a16="http://schemas.microsoft.com/office/drawing/2014/main" id="{E1FCAA90-2D0B-B846-B858-04E1B40A5048}"/>
              </a:ext>
            </a:extLst>
          </p:cNvPr>
          <p:cNvPicPr>
            <a:picLocks noChangeAspect="1"/>
          </p:cNvPicPr>
          <p:nvPr/>
        </p:nvPicPr>
        <p:blipFill>
          <a:blip r:embed="rId3"/>
          <a:stretch>
            <a:fillRect/>
          </a:stretch>
        </p:blipFill>
        <p:spPr>
          <a:xfrm>
            <a:off x="8537262" y="3964501"/>
            <a:ext cx="1550365" cy="2453489"/>
          </a:xfrm>
          <a:prstGeom prst="rect">
            <a:avLst/>
          </a:prstGeom>
        </p:spPr>
      </p:pic>
      <p:pic>
        <p:nvPicPr>
          <p:cNvPr id="12" name="Picture 11">
            <a:extLst>
              <a:ext uri="{FF2B5EF4-FFF2-40B4-BE49-F238E27FC236}">
                <a16:creationId xmlns:a16="http://schemas.microsoft.com/office/drawing/2014/main" id="{F5EE0BB8-741F-AC47-8B72-99038C26DB02}"/>
              </a:ext>
            </a:extLst>
          </p:cNvPr>
          <p:cNvPicPr>
            <a:picLocks noChangeAspect="1"/>
          </p:cNvPicPr>
          <p:nvPr/>
        </p:nvPicPr>
        <p:blipFill>
          <a:blip r:embed="rId3"/>
          <a:stretch>
            <a:fillRect/>
          </a:stretch>
        </p:blipFill>
        <p:spPr>
          <a:xfrm>
            <a:off x="141621" y="2737757"/>
            <a:ext cx="1664030" cy="2633367"/>
          </a:xfrm>
          <a:prstGeom prst="rect">
            <a:avLst/>
          </a:prstGeom>
        </p:spPr>
      </p:pic>
      <p:sp>
        <p:nvSpPr>
          <p:cNvPr id="13" name="TextBox 12">
            <a:extLst>
              <a:ext uri="{FF2B5EF4-FFF2-40B4-BE49-F238E27FC236}">
                <a16:creationId xmlns:a16="http://schemas.microsoft.com/office/drawing/2014/main" id="{BCD16C0E-E3C0-8A4F-AD2A-545513AA3B9E}"/>
              </a:ext>
            </a:extLst>
          </p:cNvPr>
          <p:cNvSpPr txBox="1"/>
          <p:nvPr/>
        </p:nvSpPr>
        <p:spPr>
          <a:xfrm>
            <a:off x="6528122" y="1906761"/>
            <a:ext cx="1313180" cy="461665"/>
          </a:xfrm>
          <a:prstGeom prst="rect">
            <a:avLst/>
          </a:prstGeom>
          <a:noFill/>
        </p:spPr>
        <p:txBody>
          <a:bodyPr wrap="none" rtlCol="0">
            <a:spAutoFit/>
          </a:bodyPr>
          <a:lstStyle/>
          <a:p>
            <a:r>
              <a:rPr lang="en-US" sz="2400" b="1" dirty="0">
                <a:latin typeface="Helvetica" pitchFamily="2" charset="0"/>
              </a:rPr>
              <a:t>Melanie</a:t>
            </a:r>
          </a:p>
        </p:txBody>
      </p:sp>
      <p:sp>
        <p:nvSpPr>
          <p:cNvPr id="14" name="TextBox 13">
            <a:extLst>
              <a:ext uri="{FF2B5EF4-FFF2-40B4-BE49-F238E27FC236}">
                <a16:creationId xmlns:a16="http://schemas.microsoft.com/office/drawing/2014/main" id="{ED321822-7F75-8D40-8690-58197E64A203}"/>
              </a:ext>
            </a:extLst>
          </p:cNvPr>
          <p:cNvSpPr txBox="1"/>
          <p:nvPr/>
        </p:nvSpPr>
        <p:spPr>
          <a:xfrm>
            <a:off x="1655179" y="2681040"/>
            <a:ext cx="1967697" cy="461665"/>
          </a:xfrm>
          <a:prstGeom prst="rect">
            <a:avLst/>
          </a:prstGeom>
          <a:noFill/>
        </p:spPr>
        <p:txBody>
          <a:bodyPr wrap="square" rtlCol="0">
            <a:spAutoFit/>
          </a:bodyPr>
          <a:lstStyle/>
          <a:p>
            <a:r>
              <a:rPr lang="en-US" sz="2400" b="1" dirty="0">
                <a:latin typeface="Helvetica" pitchFamily="2" charset="0"/>
              </a:rPr>
              <a:t>Data Quality</a:t>
            </a:r>
          </a:p>
        </p:txBody>
      </p:sp>
      <p:sp>
        <p:nvSpPr>
          <p:cNvPr id="15" name="TextBox 14">
            <a:extLst>
              <a:ext uri="{FF2B5EF4-FFF2-40B4-BE49-F238E27FC236}">
                <a16:creationId xmlns:a16="http://schemas.microsoft.com/office/drawing/2014/main" id="{92A28597-2BA8-814E-B4CD-35F30C82E0F8}"/>
              </a:ext>
            </a:extLst>
          </p:cNvPr>
          <p:cNvSpPr txBox="1"/>
          <p:nvPr/>
        </p:nvSpPr>
        <p:spPr>
          <a:xfrm>
            <a:off x="6609145" y="4721757"/>
            <a:ext cx="2287806" cy="461665"/>
          </a:xfrm>
          <a:prstGeom prst="rect">
            <a:avLst/>
          </a:prstGeom>
          <a:noFill/>
        </p:spPr>
        <p:txBody>
          <a:bodyPr wrap="none" rtlCol="0">
            <a:spAutoFit/>
          </a:bodyPr>
          <a:lstStyle/>
          <a:p>
            <a:r>
              <a:rPr lang="en-US" sz="2400" b="1" dirty="0">
                <a:latin typeface="Helvetica" pitchFamily="2" charset="0"/>
              </a:rPr>
              <a:t>Clean the data</a:t>
            </a:r>
          </a:p>
        </p:txBody>
      </p:sp>
    </p:spTree>
    <p:extLst>
      <p:ext uri="{BB962C8B-B14F-4D97-AF65-F5344CB8AC3E}">
        <p14:creationId xmlns:p14="http://schemas.microsoft.com/office/powerpoint/2010/main" val="13532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8AE4F3-413D-8842-AAD0-1C0AA2841DF3}"/>
              </a:ext>
            </a:extLst>
          </p:cNvPr>
          <p:cNvSpPr txBox="1">
            <a:spLocks/>
          </p:cNvSpPr>
          <p:nvPr/>
        </p:nvSpPr>
        <p:spPr>
          <a:xfrm>
            <a:off x="1" y="165139"/>
            <a:ext cx="12192000" cy="630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Helvetica" pitchFamily="2" charset="0"/>
              </a:rPr>
              <a:t>Security, Ethics &amp; Legislation</a:t>
            </a:r>
          </a:p>
        </p:txBody>
      </p:sp>
      <p:sp>
        <p:nvSpPr>
          <p:cNvPr id="6" name="TextBox 5">
            <a:extLst>
              <a:ext uri="{FF2B5EF4-FFF2-40B4-BE49-F238E27FC236}">
                <a16:creationId xmlns:a16="http://schemas.microsoft.com/office/drawing/2014/main" id="{37B77463-A95A-694E-AF24-13D98D8A9B16}"/>
              </a:ext>
            </a:extLst>
          </p:cNvPr>
          <p:cNvSpPr txBox="1"/>
          <p:nvPr/>
        </p:nvSpPr>
        <p:spPr>
          <a:xfrm>
            <a:off x="1" y="935915"/>
            <a:ext cx="12192000" cy="830997"/>
          </a:xfrm>
          <a:prstGeom prst="rect">
            <a:avLst/>
          </a:prstGeom>
          <a:noFill/>
        </p:spPr>
        <p:txBody>
          <a:bodyPr wrap="square" rtlCol="0">
            <a:spAutoFit/>
          </a:bodyPr>
          <a:lstStyle/>
          <a:p>
            <a:pPr algn="just"/>
            <a:r>
              <a:rPr lang="en-GB" sz="2400" b="1" dirty="0">
                <a:latin typeface="Helvetica" pitchFamily="2" charset="0"/>
              </a:rPr>
              <a:t>Was the data sufficiently masked, or are there personal details present in the data?</a:t>
            </a:r>
          </a:p>
        </p:txBody>
      </p:sp>
      <p:pic>
        <p:nvPicPr>
          <p:cNvPr id="7" name="Picture 6">
            <a:extLst>
              <a:ext uri="{FF2B5EF4-FFF2-40B4-BE49-F238E27FC236}">
                <a16:creationId xmlns:a16="http://schemas.microsoft.com/office/drawing/2014/main" id="{1C87AFA3-5513-A34E-80ED-1A19CEC24710}"/>
              </a:ext>
            </a:extLst>
          </p:cNvPr>
          <p:cNvPicPr>
            <a:picLocks noChangeAspect="1"/>
          </p:cNvPicPr>
          <p:nvPr/>
        </p:nvPicPr>
        <p:blipFill>
          <a:blip r:embed="rId2"/>
          <a:stretch>
            <a:fillRect/>
          </a:stretch>
        </p:blipFill>
        <p:spPr>
          <a:xfrm>
            <a:off x="0" y="1766911"/>
            <a:ext cx="4815067" cy="4807509"/>
          </a:xfrm>
          <a:prstGeom prst="rect">
            <a:avLst/>
          </a:prstGeom>
        </p:spPr>
      </p:pic>
      <p:sp>
        <p:nvSpPr>
          <p:cNvPr id="9" name="TextBox 8">
            <a:extLst>
              <a:ext uri="{FF2B5EF4-FFF2-40B4-BE49-F238E27FC236}">
                <a16:creationId xmlns:a16="http://schemas.microsoft.com/office/drawing/2014/main" id="{0AD782F9-E784-AA44-AA27-FF7F725F9B35}"/>
              </a:ext>
            </a:extLst>
          </p:cNvPr>
          <p:cNvSpPr txBox="1"/>
          <p:nvPr/>
        </p:nvSpPr>
        <p:spPr>
          <a:xfrm>
            <a:off x="5208608" y="1956782"/>
            <a:ext cx="6764416" cy="1200329"/>
          </a:xfrm>
          <a:prstGeom prst="rect">
            <a:avLst/>
          </a:prstGeom>
          <a:noFill/>
        </p:spPr>
        <p:txBody>
          <a:bodyPr wrap="none" rtlCol="0">
            <a:spAutoFit/>
          </a:bodyPr>
          <a:lstStyle/>
          <a:p>
            <a:pPr marL="342900" indent="-342900">
              <a:buFontTx/>
              <a:buChar char="-"/>
            </a:pPr>
            <a:r>
              <a:rPr lang="en-US" sz="2400" b="1" dirty="0">
                <a:latin typeface="Helvetica" pitchFamily="2" charset="0"/>
              </a:rPr>
              <a:t>Masking the user identity </a:t>
            </a:r>
          </a:p>
          <a:p>
            <a:pPr marL="342900" indent="-342900">
              <a:buFontTx/>
              <a:buChar char="-"/>
            </a:pPr>
            <a:endParaRPr lang="en-US" sz="2400" b="1" dirty="0">
              <a:latin typeface="Helvetica" pitchFamily="2" charset="0"/>
            </a:endParaRPr>
          </a:p>
          <a:p>
            <a:pPr marL="342900" indent="-342900">
              <a:buFontTx/>
              <a:buChar char="-"/>
            </a:pPr>
            <a:r>
              <a:rPr lang="en-GB" sz="2400" b="1" dirty="0">
                <a:latin typeface="Helvetica" pitchFamily="2" charset="0"/>
              </a:rPr>
              <a:t>Profile Image URL for personalized UX etc.</a:t>
            </a:r>
          </a:p>
        </p:txBody>
      </p:sp>
    </p:spTree>
    <p:extLst>
      <p:ext uri="{BB962C8B-B14F-4D97-AF65-F5344CB8AC3E}">
        <p14:creationId xmlns:p14="http://schemas.microsoft.com/office/powerpoint/2010/main" val="1430980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8AE4F3-413D-8842-AAD0-1C0AA2841DF3}"/>
              </a:ext>
            </a:extLst>
          </p:cNvPr>
          <p:cNvSpPr txBox="1">
            <a:spLocks/>
          </p:cNvSpPr>
          <p:nvPr/>
        </p:nvSpPr>
        <p:spPr>
          <a:xfrm>
            <a:off x="1" y="165139"/>
            <a:ext cx="12192000" cy="630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Helvetica" pitchFamily="2" charset="0"/>
              </a:rPr>
              <a:t>Security, Ethics &amp; Legislation</a:t>
            </a:r>
          </a:p>
        </p:txBody>
      </p:sp>
      <p:sp>
        <p:nvSpPr>
          <p:cNvPr id="6" name="TextBox 5">
            <a:extLst>
              <a:ext uri="{FF2B5EF4-FFF2-40B4-BE49-F238E27FC236}">
                <a16:creationId xmlns:a16="http://schemas.microsoft.com/office/drawing/2014/main" id="{37B77463-A95A-694E-AF24-13D98D8A9B16}"/>
              </a:ext>
            </a:extLst>
          </p:cNvPr>
          <p:cNvSpPr txBox="1"/>
          <p:nvPr/>
        </p:nvSpPr>
        <p:spPr>
          <a:xfrm>
            <a:off x="1" y="935915"/>
            <a:ext cx="12192000" cy="830997"/>
          </a:xfrm>
          <a:prstGeom prst="rect">
            <a:avLst/>
          </a:prstGeom>
          <a:noFill/>
        </p:spPr>
        <p:txBody>
          <a:bodyPr wrap="square" rtlCol="0">
            <a:spAutoFit/>
          </a:bodyPr>
          <a:lstStyle/>
          <a:p>
            <a:r>
              <a:rPr lang="en-GB" sz="2400" b="1" dirty="0">
                <a:latin typeface="Helvetica" pitchFamily="2" charset="0"/>
              </a:rPr>
              <a:t>Can you think of possible techniques (e.g. statistics) that could unmask the participants in this data?</a:t>
            </a:r>
          </a:p>
        </p:txBody>
      </p:sp>
      <p:pic>
        <p:nvPicPr>
          <p:cNvPr id="5" name="Picture 4">
            <a:extLst>
              <a:ext uri="{FF2B5EF4-FFF2-40B4-BE49-F238E27FC236}">
                <a16:creationId xmlns:a16="http://schemas.microsoft.com/office/drawing/2014/main" id="{8F0087ED-DB4C-0D40-9479-51ACEC79A32B}"/>
              </a:ext>
            </a:extLst>
          </p:cNvPr>
          <p:cNvPicPr>
            <a:picLocks noChangeAspect="1"/>
          </p:cNvPicPr>
          <p:nvPr/>
        </p:nvPicPr>
        <p:blipFill>
          <a:blip r:embed="rId2"/>
          <a:stretch>
            <a:fillRect/>
          </a:stretch>
        </p:blipFill>
        <p:spPr>
          <a:xfrm>
            <a:off x="0" y="1864358"/>
            <a:ext cx="11956648" cy="4993641"/>
          </a:xfrm>
          <a:prstGeom prst="rect">
            <a:avLst/>
          </a:prstGeom>
        </p:spPr>
      </p:pic>
      <p:sp>
        <p:nvSpPr>
          <p:cNvPr id="7" name="TextBox 6">
            <a:extLst>
              <a:ext uri="{FF2B5EF4-FFF2-40B4-BE49-F238E27FC236}">
                <a16:creationId xmlns:a16="http://schemas.microsoft.com/office/drawing/2014/main" id="{D9F10B61-131F-FB4D-9062-D041CB9DF69A}"/>
              </a:ext>
            </a:extLst>
          </p:cNvPr>
          <p:cNvSpPr txBox="1"/>
          <p:nvPr/>
        </p:nvSpPr>
        <p:spPr>
          <a:xfrm>
            <a:off x="567161" y="2244440"/>
            <a:ext cx="3865943" cy="2616101"/>
          </a:xfrm>
          <a:prstGeom prst="rect">
            <a:avLst/>
          </a:prstGeom>
          <a:noFill/>
        </p:spPr>
        <p:txBody>
          <a:bodyPr wrap="square" rtlCol="0">
            <a:spAutoFit/>
          </a:bodyPr>
          <a:lstStyle/>
          <a:p>
            <a:pPr algn="just"/>
            <a:r>
              <a:rPr lang="en-US" sz="2400" b="1" dirty="0">
                <a:latin typeface="Helvetica" pitchFamily="2" charset="0"/>
              </a:rPr>
              <a:t>- </a:t>
            </a:r>
            <a:r>
              <a:rPr lang="en-US" sz="2000" b="1" dirty="0">
                <a:latin typeface="Helvetica" pitchFamily="2" charset="0"/>
              </a:rPr>
              <a:t>The short answer is no, but potentially </a:t>
            </a:r>
            <a:r>
              <a:rPr lang="en-GB" sz="2000" b="1" dirty="0">
                <a:latin typeface="Helvetica" pitchFamily="2" charset="0"/>
              </a:rPr>
              <a:t>there are several statistical techniques that could potentially unmask the participants in the data, even if their names and other personal information are masked or altered</a:t>
            </a:r>
            <a:endParaRPr lang="en-US" sz="2000" b="1" dirty="0">
              <a:latin typeface="Helvetica" pitchFamily="2" charset="0"/>
            </a:endParaRPr>
          </a:p>
        </p:txBody>
      </p:sp>
      <p:sp>
        <p:nvSpPr>
          <p:cNvPr id="8" name="TextBox 7">
            <a:extLst>
              <a:ext uri="{FF2B5EF4-FFF2-40B4-BE49-F238E27FC236}">
                <a16:creationId xmlns:a16="http://schemas.microsoft.com/office/drawing/2014/main" id="{CB9DF1DE-89FC-524C-9A2D-19CC79D5E82E}"/>
              </a:ext>
            </a:extLst>
          </p:cNvPr>
          <p:cNvSpPr txBox="1"/>
          <p:nvPr/>
        </p:nvSpPr>
        <p:spPr>
          <a:xfrm>
            <a:off x="9167149" y="4132162"/>
            <a:ext cx="2592729" cy="1938992"/>
          </a:xfrm>
          <a:prstGeom prst="rect">
            <a:avLst/>
          </a:prstGeom>
          <a:noFill/>
        </p:spPr>
        <p:txBody>
          <a:bodyPr wrap="square" rtlCol="0">
            <a:spAutoFit/>
          </a:bodyPr>
          <a:lstStyle/>
          <a:p>
            <a:r>
              <a:rPr lang="en-US" sz="2000" b="1" dirty="0">
                <a:latin typeface="Helvetica" pitchFamily="2" charset="0"/>
              </a:rPr>
              <a:t>The methods are:</a:t>
            </a:r>
          </a:p>
          <a:p>
            <a:r>
              <a:rPr lang="en-GB" sz="2000" b="1" dirty="0">
                <a:latin typeface="Helvetica" pitchFamily="2" charset="0"/>
              </a:rPr>
              <a:t>Linking</a:t>
            </a:r>
          </a:p>
          <a:p>
            <a:r>
              <a:rPr lang="en-GB" sz="2000" b="1" dirty="0">
                <a:latin typeface="Helvetica" pitchFamily="2" charset="0"/>
              </a:rPr>
              <a:t>Re-identification</a:t>
            </a:r>
          </a:p>
          <a:p>
            <a:r>
              <a:rPr lang="en-GB" sz="2000" b="1" dirty="0">
                <a:latin typeface="Helvetica" pitchFamily="2" charset="0"/>
              </a:rPr>
              <a:t>Data aggregation</a:t>
            </a:r>
          </a:p>
          <a:p>
            <a:r>
              <a:rPr lang="en-GB" sz="2000" b="1" dirty="0">
                <a:latin typeface="Helvetica" pitchFamily="2" charset="0"/>
              </a:rPr>
              <a:t>Access to users’ real names etc.</a:t>
            </a:r>
            <a:endParaRPr lang="en-US" sz="2000" b="1" dirty="0">
              <a:latin typeface="Helvetica" pitchFamily="2" charset="0"/>
            </a:endParaRPr>
          </a:p>
        </p:txBody>
      </p:sp>
    </p:spTree>
    <p:extLst>
      <p:ext uri="{BB962C8B-B14F-4D97-AF65-F5344CB8AC3E}">
        <p14:creationId xmlns:p14="http://schemas.microsoft.com/office/powerpoint/2010/main" val="1469261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8AE4F3-413D-8842-AAD0-1C0AA2841DF3}"/>
              </a:ext>
            </a:extLst>
          </p:cNvPr>
          <p:cNvSpPr txBox="1">
            <a:spLocks/>
          </p:cNvSpPr>
          <p:nvPr/>
        </p:nvSpPr>
        <p:spPr>
          <a:xfrm>
            <a:off x="1" y="165139"/>
            <a:ext cx="12192000" cy="630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Helvetica" pitchFamily="2" charset="0"/>
              </a:rPr>
              <a:t>Security, Ethics &amp; Legislation</a:t>
            </a:r>
          </a:p>
        </p:txBody>
      </p:sp>
      <p:sp>
        <p:nvSpPr>
          <p:cNvPr id="6" name="TextBox 5">
            <a:extLst>
              <a:ext uri="{FF2B5EF4-FFF2-40B4-BE49-F238E27FC236}">
                <a16:creationId xmlns:a16="http://schemas.microsoft.com/office/drawing/2014/main" id="{37B77463-A95A-694E-AF24-13D98D8A9B16}"/>
              </a:ext>
            </a:extLst>
          </p:cNvPr>
          <p:cNvSpPr txBox="1"/>
          <p:nvPr/>
        </p:nvSpPr>
        <p:spPr>
          <a:xfrm>
            <a:off x="1" y="935915"/>
            <a:ext cx="12192000" cy="505972"/>
          </a:xfrm>
          <a:prstGeom prst="rect">
            <a:avLst/>
          </a:prstGeom>
          <a:noFill/>
        </p:spPr>
        <p:txBody>
          <a:bodyPr wrap="square" rtlCol="0">
            <a:spAutoFit/>
          </a:bodyPr>
          <a:lstStyle/>
          <a:p>
            <a:pPr algn="ctr">
              <a:lnSpc>
                <a:spcPct val="120000"/>
              </a:lnSpc>
            </a:pPr>
            <a:r>
              <a:rPr lang="en-US" sz="2400" b="1" kern="0" dirty="0">
                <a:latin typeface="Helvetica" pitchFamily="2" charset="0"/>
              </a:rPr>
              <a:t>Are there any ethical considerations with our intended use of this data?</a:t>
            </a:r>
            <a:endParaRPr lang="en-US" sz="2400" b="1" dirty="0">
              <a:latin typeface="Helvetica" pitchFamily="2" charset="0"/>
            </a:endParaRPr>
          </a:p>
        </p:txBody>
      </p:sp>
      <p:pic>
        <p:nvPicPr>
          <p:cNvPr id="5" name="Picture 4">
            <a:extLst>
              <a:ext uri="{FF2B5EF4-FFF2-40B4-BE49-F238E27FC236}">
                <a16:creationId xmlns:a16="http://schemas.microsoft.com/office/drawing/2014/main" id="{585CA5F7-FC86-B34C-BA55-DB44233F269B}"/>
              </a:ext>
            </a:extLst>
          </p:cNvPr>
          <p:cNvPicPr>
            <a:picLocks noChangeAspect="1"/>
          </p:cNvPicPr>
          <p:nvPr/>
        </p:nvPicPr>
        <p:blipFill>
          <a:blip r:embed="rId2"/>
          <a:stretch>
            <a:fillRect/>
          </a:stretch>
        </p:blipFill>
        <p:spPr>
          <a:xfrm>
            <a:off x="0" y="1766912"/>
            <a:ext cx="6096000" cy="5091088"/>
          </a:xfrm>
          <a:prstGeom prst="rect">
            <a:avLst/>
          </a:prstGeom>
        </p:spPr>
      </p:pic>
      <p:sp>
        <p:nvSpPr>
          <p:cNvPr id="8" name="TextBox 7">
            <a:extLst>
              <a:ext uri="{FF2B5EF4-FFF2-40B4-BE49-F238E27FC236}">
                <a16:creationId xmlns:a16="http://schemas.microsoft.com/office/drawing/2014/main" id="{0A8ACD91-8E53-BD44-AF12-9EA887EB8FFA}"/>
              </a:ext>
            </a:extLst>
          </p:cNvPr>
          <p:cNvSpPr txBox="1"/>
          <p:nvPr/>
        </p:nvSpPr>
        <p:spPr>
          <a:xfrm>
            <a:off x="7039429" y="1741714"/>
            <a:ext cx="2848857" cy="4524315"/>
          </a:xfrm>
          <a:prstGeom prst="rect">
            <a:avLst/>
          </a:prstGeom>
          <a:noFill/>
        </p:spPr>
        <p:txBody>
          <a:bodyPr wrap="none" rtlCol="0">
            <a:spAutoFit/>
          </a:bodyPr>
          <a:lstStyle/>
          <a:p>
            <a:r>
              <a:rPr lang="en-GB" sz="3200" b="1" dirty="0">
                <a:latin typeface="Helvetica" pitchFamily="2" charset="0"/>
              </a:rPr>
              <a:t>Privacy</a:t>
            </a:r>
          </a:p>
          <a:p>
            <a:endParaRPr lang="en-GB" sz="3200" b="1" dirty="0">
              <a:latin typeface="Helvetica" pitchFamily="2" charset="0"/>
            </a:endParaRPr>
          </a:p>
          <a:p>
            <a:r>
              <a:rPr lang="en-GB" sz="3200" b="1" dirty="0">
                <a:latin typeface="Helvetica" pitchFamily="2" charset="0"/>
              </a:rPr>
              <a:t>Consent</a:t>
            </a:r>
          </a:p>
          <a:p>
            <a:endParaRPr lang="en-GB" sz="3200" b="1" dirty="0">
              <a:latin typeface="Helvetica" pitchFamily="2" charset="0"/>
            </a:endParaRPr>
          </a:p>
          <a:p>
            <a:r>
              <a:rPr lang="en-GB" sz="3200" b="1" dirty="0">
                <a:latin typeface="Helvetica" pitchFamily="2" charset="0"/>
              </a:rPr>
              <a:t>Transparency</a:t>
            </a:r>
          </a:p>
          <a:p>
            <a:endParaRPr lang="en-GB" sz="3200" b="1" dirty="0">
              <a:latin typeface="Helvetica" pitchFamily="2" charset="0"/>
            </a:endParaRPr>
          </a:p>
          <a:p>
            <a:r>
              <a:rPr lang="en-GB" sz="3200" b="1" dirty="0">
                <a:latin typeface="Helvetica" pitchFamily="2" charset="0"/>
              </a:rPr>
              <a:t>Accuracy</a:t>
            </a:r>
          </a:p>
          <a:p>
            <a:endParaRPr lang="en-GB" sz="3200" b="1" dirty="0">
              <a:latin typeface="Helvetica" pitchFamily="2" charset="0"/>
            </a:endParaRPr>
          </a:p>
          <a:p>
            <a:r>
              <a:rPr lang="en-GB" sz="3200" b="1" dirty="0">
                <a:latin typeface="Helvetica" pitchFamily="2" charset="0"/>
              </a:rPr>
              <a:t>Data security</a:t>
            </a:r>
            <a:endParaRPr lang="en-US" sz="3200" b="1" dirty="0">
              <a:latin typeface="Helvetica" pitchFamily="2" charset="0"/>
            </a:endParaRPr>
          </a:p>
        </p:txBody>
      </p:sp>
    </p:spTree>
    <p:extLst>
      <p:ext uri="{BB962C8B-B14F-4D97-AF65-F5344CB8AC3E}">
        <p14:creationId xmlns:p14="http://schemas.microsoft.com/office/powerpoint/2010/main" val="2767476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2C2FE-699D-9A4B-A8D2-F6B0D95FD952}"/>
              </a:ext>
            </a:extLst>
          </p:cNvPr>
          <p:cNvSpPr txBox="1"/>
          <p:nvPr/>
        </p:nvSpPr>
        <p:spPr>
          <a:xfrm>
            <a:off x="0" y="164386"/>
            <a:ext cx="12192000" cy="646331"/>
          </a:xfrm>
          <a:prstGeom prst="rect">
            <a:avLst/>
          </a:prstGeom>
          <a:noFill/>
        </p:spPr>
        <p:txBody>
          <a:bodyPr wrap="square" rtlCol="0">
            <a:spAutoFit/>
          </a:bodyPr>
          <a:lstStyle/>
          <a:p>
            <a:pPr algn="ctr"/>
            <a:r>
              <a:rPr lang="en-US" sz="3600" b="1" dirty="0">
                <a:latin typeface="Helvetica" pitchFamily="2" charset="0"/>
              </a:rPr>
              <a:t>Data analysis lifecycle </a:t>
            </a:r>
          </a:p>
        </p:txBody>
      </p:sp>
      <p:pic>
        <p:nvPicPr>
          <p:cNvPr id="6" name="Picture 5">
            <a:extLst>
              <a:ext uri="{FF2B5EF4-FFF2-40B4-BE49-F238E27FC236}">
                <a16:creationId xmlns:a16="http://schemas.microsoft.com/office/drawing/2014/main" id="{E55A4241-AF00-F145-8A22-7D99983EDF53}"/>
              </a:ext>
            </a:extLst>
          </p:cNvPr>
          <p:cNvPicPr>
            <a:picLocks noChangeAspect="1"/>
          </p:cNvPicPr>
          <p:nvPr/>
        </p:nvPicPr>
        <p:blipFill>
          <a:blip r:embed="rId2"/>
          <a:stretch>
            <a:fillRect/>
          </a:stretch>
        </p:blipFill>
        <p:spPr>
          <a:xfrm>
            <a:off x="2910420" y="799252"/>
            <a:ext cx="6366693" cy="4845600"/>
          </a:xfrm>
          <a:prstGeom prst="rect">
            <a:avLst/>
          </a:prstGeom>
        </p:spPr>
      </p:pic>
      <p:sp>
        <p:nvSpPr>
          <p:cNvPr id="7" name="Rectangle 6">
            <a:extLst>
              <a:ext uri="{FF2B5EF4-FFF2-40B4-BE49-F238E27FC236}">
                <a16:creationId xmlns:a16="http://schemas.microsoft.com/office/drawing/2014/main" id="{F4C40C0E-DBF6-6D49-BD36-DC3C69B9B0D3}"/>
              </a:ext>
            </a:extLst>
          </p:cNvPr>
          <p:cNvSpPr>
            <a:spLocks noChangeArrowheads="1"/>
          </p:cNvSpPr>
          <p:nvPr/>
        </p:nvSpPr>
        <p:spPr bwMode="auto">
          <a:xfrm rot="5400000">
            <a:off x="9723921" y="52723"/>
            <a:ext cx="45719" cy="269713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Nunito" pitchFamily="2" charset="0"/>
            </a:endParaRPr>
          </a:p>
        </p:txBody>
      </p:sp>
      <p:sp>
        <p:nvSpPr>
          <p:cNvPr id="8" name="Rectangle 7">
            <a:extLst>
              <a:ext uri="{FF2B5EF4-FFF2-40B4-BE49-F238E27FC236}">
                <a16:creationId xmlns:a16="http://schemas.microsoft.com/office/drawing/2014/main" id="{E86D1C69-1370-3C48-86C5-AFA881C87B08}"/>
              </a:ext>
            </a:extLst>
          </p:cNvPr>
          <p:cNvSpPr>
            <a:spLocks noChangeArrowheads="1"/>
          </p:cNvSpPr>
          <p:nvPr/>
        </p:nvSpPr>
        <p:spPr bwMode="auto">
          <a:xfrm rot="5400000">
            <a:off x="3513228" y="7003"/>
            <a:ext cx="45719" cy="269713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Nunito" pitchFamily="2" charset="0"/>
            </a:endParaRPr>
          </a:p>
        </p:txBody>
      </p:sp>
      <p:sp>
        <p:nvSpPr>
          <p:cNvPr id="9" name="TextBox 8">
            <a:extLst>
              <a:ext uri="{FF2B5EF4-FFF2-40B4-BE49-F238E27FC236}">
                <a16:creationId xmlns:a16="http://schemas.microsoft.com/office/drawing/2014/main" id="{DE42772A-9E16-B649-AFE4-23D17A4478BE}"/>
              </a:ext>
            </a:extLst>
          </p:cNvPr>
          <p:cNvSpPr txBox="1"/>
          <p:nvPr/>
        </p:nvSpPr>
        <p:spPr>
          <a:xfrm>
            <a:off x="2187520" y="810717"/>
            <a:ext cx="2697135" cy="369332"/>
          </a:xfrm>
          <a:prstGeom prst="rect">
            <a:avLst/>
          </a:prstGeom>
          <a:noFill/>
        </p:spPr>
        <p:txBody>
          <a:bodyPr wrap="square" rtlCol="0">
            <a:spAutoFit/>
          </a:bodyPr>
          <a:lstStyle/>
          <a:p>
            <a:pPr algn="ctr"/>
            <a:r>
              <a:rPr lang="en-US" b="1" i="1" dirty="0">
                <a:solidFill>
                  <a:prstClr val="black">
                    <a:lumMod val="75000"/>
                    <a:lumOff val="25000"/>
                  </a:prstClr>
                </a:solidFill>
                <a:latin typeface="Helvetica" pitchFamily="2" charset="0"/>
                <a:cs typeface="Arial" panose="020B0604020202020204" pitchFamily="34" charset="0"/>
              </a:rPr>
              <a:t>Acquire</a:t>
            </a:r>
          </a:p>
        </p:txBody>
      </p:sp>
      <p:sp>
        <p:nvSpPr>
          <p:cNvPr id="13" name="TextBox 12">
            <a:extLst>
              <a:ext uri="{FF2B5EF4-FFF2-40B4-BE49-F238E27FC236}">
                <a16:creationId xmlns:a16="http://schemas.microsoft.com/office/drawing/2014/main" id="{5628C7CF-1A41-264F-B860-205AE22794C1}"/>
              </a:ext>
            </a:extLst>
          </p:cNvPr>
          <p:cNvSpPr txBox="1"/>
          <p:nvPr/>
        </p:nvSpPr>
        <p:spPr>
          <a:xfrm>
            <a:off x="8398213" y="846050"/>
            <a:ext cx="2697135" cy="400110"/>
          </a:xfrm>
          <a:prstGeom prst="rect">
            <a:avLst/>
          </a:prstGeom>
          <a:noFill/>
        </p:spPr>
        <p:txBody>
          <a:bodyPr wrap="square" rtlCol="0">
            <a:spAutoFit/>
          </a:bodyPr>
          <a:lstStyle/>
          <a:p>
            <a:pPr algn="ctr"/>
            <a:r>
              <a:rPr lang="en-US" sz="2000" b="1" i="1" dirty="0">
                <a:solidFill>
                  <a:prstClr val="black">
                    <a:lumMod val="75000"/>
                    <a:lumOff val="25000"/>
                  </a:prstClr>
                </a:solidFill>
                <a:latin typeface="Nunito" pitchFamily="2" charset="0"/>
                <a:cs typeface="Arial" panose="020B0604020202020204" pitchFamily="34" charset="0"/>
              </a:rPr>
              <a:t>Transform</a:t>
            </a:r>
          </a:p>
        </p:txBody>
      </p:sp>
      <p:sp>
        <p:nvSpPr>
          <p:cNvPr id="14" name="Rectangle 13">
            <a:extLst>
              <a:ext uri="{FF2B5EF4-FFF2-40B4-BE49-F238E27FC236}">
                <a16:creationId xmlns:a16="http://schemas.microsoft.com/office/drawing/2014/main" id="{D7ADBAAE-87CD-2741-9482-4DC092FCD826}"/>
              </a:ext>
            </a:extLst>
          </p:cNvPr>
          <p:cNvSpPr>
            <a:spLocks noChangeArrowheads="1"/>
          </p:cNvSpPr>
          <p:nvPr/>
        </p:nvSpPr>
        <p:spPr bwMode="auto">
          <a:xfrm rot="5400000">
            <a:off x="10319382" y="2051835"/>
            <a:ext cx="45719" cy="269713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Nunito" pitchFamily="2" charset="0"/>
            </a:endParaRPr>
          </a:p>
        </p:txBody>
      </p:sp>
      <p:sp>
        <p:nvSpPr>
          <p:cNvPr id="15" name="Rectangle 14">
            <a:extLst>
              <a:ext uri="{FF2B5EF4-FFF2-40B4-BE49-F238E27FC236}">
                <a16:creationId xmlns:a16="http://schemas.microsoft.com/office/drawing/2014/main" id="{3A2EE3E1-112B-5346-B4CD-5BDE7D731807}"/>
              </a:ext>
            </a:extLst>
          </p:cNvPr>
          <p:cNvSpPr>
            <a:spLocks noChangeArrowheads="1"/>
          </p:cNvSpPr>
          <p:nvPr/>
        </p:nvSpPr>
        <p:spPr bwMode="auto">
          <a:xfrm rot="5400000">
            <a:off x="9469932" y="4005228"/>
            <a:ext cx="45719" cy="269713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Nunito" pitchFamily="2" charset="0"/>
            </a:endParaRPr>
          </a:p>
        </p:txBody>
      </p:sp>
      <p:sp>
        <p:nvSpPr>
          <p:cNvPr id="16" name="Rectangle 15">
            <a:extLst>
              <a:ext uri="{FF2B5EF4-FFF2-40B4-BE49-F238E27FC236}">
                <a16:creationId xmlns:a16="http://schemas.microsoft.com/office/drawing/2014/main" id="{07E7BCDB-5FD8-DA4F-8CA2-B6CCCE5720B0}"/>
              </a:ext>
            </a:extLst>
          </p:cNvPr>
          <p:cNvSpPr>
            <a:spLocks noChangeArrowheads="1"/>
          </p:cNvSpPr>
          <p:nvPr/>
        </p:nvSpPr>
        <p:spPr bwMode="auto">
          <a:xfrm rot="5400000">
            <a:off x="4465335" y="4390625"/>
            <a:ext cx="45719" cy="269713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Nunito" pitchFamily="2" charset="0"/>
            </a:endParaRPr>
          </a:p>
        </p:txBody>
      </p:sp>
      <p:sp>
        <p:nvSpPr>
          <p:cNvPr id="17" name="Rectangle 16">
            <a:extLst>
              <a:ext uri="{FF2B5EF4-FFF2-40B4-BE49-F238E27FC236}">
                <a16:creationId xmlns:a16="http://schemas.microsoft.com/office/drawing/2014/main" id="{14FB9788-C40D-4240-8672-E90C06B62912}"/>
              </a:ext>
            </a:extLst>
          </p:cNvPr>
          <p:cNvSpPr>
            <a:spLocks noChangeArrowheads="1"/>
          </p:cNvSpPr>
          <p:nvPr/>
        </p:nvSpPr>
        <p:spPr bwMode="auto">
          <a:xfrm rot="5400000">
            <a:off x="2145271" y="2081803"/>
            <a:ext cx="45719" cy="269713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Nunito" pitchFamily="2" charset="0"/>
            </a:endParaRPr>
          </a:p>
        </p:txBody>
      </p:sp>
      <p:sp>
        <p:nvSpPr>
          <p:cNvPr id="18" name="TextBox 17">
            <a:extLst>
              <a:ext uri="{FF2B5EF4-FFF2-40B4-BE49-F238E27FC236}">
                <a16:creationId xmlns:a16="http://schemas.microsoft.com/office/drawing/2014/main" id="{38B2E892-BDB0-BD40-8C7B-F5EF4927F515}"/>
              </a:ext>
            </a:extLst>
          </p:cNvPr>
          <p:cNvSpPr txBox="1"/>
          <p:nvPr/>
        </p:nvSpPr>
        <p:spPr>
          <a:xfrm>
            <a:off x="8993674" y="2880690"/>
            <a:ext cx="2697135" cy="369332"/>
          </a:xfrm>
          <a:prstGeom prst="rect">
            <a:avLst/>
          </a:prstGeom>
          <a:noFill/>
        </p:spPr>
        <p:txBody>
          <a:bodyPr wrap="square" rtlCol="0">
            <a:spAutoFit/>
          </a:bodyPr>
          <a:lstStyle/>
          <a:p>
            <a:pPr algn="ctr"/>
            <a:r>
              <a:rPr lang="en-US" b="1" i="1" dirty="0">
                <a:solidFill>
                  <a:prstClr val="black">
                    <a:lumMod val="75000"/>
                    <a:lumOff val="25000"/>
                  </a:prstClr>
                </a:solidFill>
                <a:latin typeface="Helvetica" pitchFamily="2" charset="0"/>
                <a:cs typeface="Arial" panose="020B0604020202020204" pitchFamily="34" charset="0"/>
              </a:rPr>
              <a:t>Organize</a:t>
            </a:r>
            <a:endParaRPr lang="en-US" i="1" dirty="0">
              <a:latin typeface="Helvetica" pitchFamily="2" charset="0"/>
            </a:endParaRPr>
          </a:p>
        </p:txBody>
      </p:sp>
      <p:sp>
        <p:nvSpPr>
          <p:cNvPr id="19" name="TextBox 18">
            <a:extLst>
              <a:ext uri="{FF2B5EF4-FFF2-40B4-BE49-F238E27FC236}">
                <a16:creationId xmlns:a16="http://schemas.microsoft.com/office/drawing/2014/main" id="{B2E4ED2A-53CF-3E45-9F82-479BDCF6A572}"/>
              </a:ext>
            </a:extLst>
          </p:cNvPr>
          <p:cNvSpPr txBox="1"/>
          <p:nvPr/>
        </p:nvSpPr>
        <p:spPr>
          <a:xfrm>
            <a:off x="8144224" y="4930219"/>
            <a:ext cx="2809722" cy="646331"/>
          </a:xfrm>
          <a:prstGeom prst="rect">
            <a:avLst/>
          </a:prstGeom>
          <a:noFill/>
        </p:spPr>
        <p:txBody>
          <a:bodyPr wrap="square" rtlCol="0">
            <a:spAutoFit/>
          </a:bodyPr>
          <a:lstStyle/>
          <a:p>
            <a:pPr algn="ctr"/>
            <a:r>
              <a:rPr lang="en-US" b="1" i="1" dirty="0">
                <a:solidFill>
                  <a:prstClr val="black">
                    <a:lumMod val="75000"/>
                    <a:lumOff val="25000"/>
                  </a:prstClr>
                </a:solidFill>
                <a:latin typeface="Helvetica" pitchFamily="2" charset="0"/>
                <a:cs typeface="Arial" panose="020B0604020202020204" pitchFamily="34" charset="0"/>
              </a:rPr>
              <a:t>Analyze</a:t>
            </a:r>
          </a:p>
          <a:p>
            <a:endParaRPr lang="en-US" dirty="0"/>
          </a:p>
        </p:txBody>
      </p:sp>
      <p:sp>
        <p:nvSpPr>
          <p:cNvPr id="20" name="TextBox 19">
            <a:extLst>
              <a:ext uri="{FF2B5EF4-FFF2-40B4-BE49-F238E27FC236}">
                <a16:creationId xmlns:a16="http://schemas.microsoft.com/office/drawing/2014/main" id="{BD744066-4BD8-EB45-927C-9D82E3455446}"/>
              </a:ext>
            </a:extLst>
          </p:cNvPr>
          <p:cNvSpPr txBox="1"/>
          <p:nvPr/>
        </p:nvSpPr>
        <p:spPr>
          <a:xfrm>
            <a:off x="3139627" y="5176440"/>
            <a:ext cx="2697135" cy="400110"/>
          </a:xfrm>
          <a:prstGeom prst="rect">
            <a:avLst/>
          </a:prstGeom>
          <a:noFill/>
        </p:spPr>
        <p:txBody>
          <a:bodyPr wrap="square" rtlCol="0">
            <a:spAutoFit/>
          </a:bodyPr>
          <a:lstStyle/>
          <a:p>
            <a:pPr algn="ctr"/>
            <a:r>
              <a:rPr lang="en-US" sz="2000" b="1" i="1" dirty="0">
                <a:solidFill>
                  <a:prstClr val="black">
                    <a:lumMod val="75000"/>
                    <a:lumOff val="25000"/>
                  </a:prstClr>
                </a:solidFill>
                <a:latin typeface="Helvetica" pitchFamily="2" charset="0"/>
                <a:cs typeface="Arial" panose="020B0604020202020204" pitchFamily="34" charset="0"/>
              </a:rPr>
              <a:t>Communicate</a:t>
            </a:r>
          </a:p>
        </p:txBody>
      </p:sp>
      <p:sp>
        <p:nvSpPr>
          <p:cNvPr id="22" name="TextBox 21">
            <a:extLst>
              <a:ext uri="{FF2B5EF4-FFF2-40B4-BE49-F238E27FC236}">
                <a16:creationId xmlns:a16="http://schemas.microsoft.com/office/drawing/2014/main" id="{74CA8DF7-EA14-CC4C-9DA5-8E349D30352C}"/>
              </a:ext>
            </a:extLst>
          </p:cNvPr>
          <p:cNvSpPr txBox="1"/>
          <p:nvPr/>
        </p:nvSpPr>
        <p:spPr>
          <a:xfrm>
            <a:off x="819563" y="2821942"/>
            <a:ext cx="2697135" cy="400110"/>
          </a:xfrm>
          <a:prstGeom prst="rect">
            <a:avLst/>
          </a:prstGeom>
          <a:noFill/>
        </p:spPr>
        <p:txBody>
          <a:bodyPr wrap="square" rtlCol="0">
            <a:spAutoFit/>
          </a:bodyPr>
          <a:lstStyle/>
          <a:p>
            <a:pPr algn="ctr"/>
            <a:r>
              <a:rPr lang="en-US" sz="2000" b="1" i="1" dirty="0">
                <a:solidFill>
                  <a:prstClr val="black">
                    <a:lumMod val="75000"/>
                    <a:lumOff val="25000"/>
                  </a:prstClr>
                </a:solidFill>
                <a:latin typeface="Helvetica" pitchFamily="2" charset="0"/>
                <a:cs typeface="Arial" panose="020B0604020202020204" pitchFamily="34" charset="0"/>
              </a:rPr>
              <a:t>Maintain</a:t>
            </a:r>
          </a:p>
        </p:txBody>
      </p:sp>
      <p:pic>
        <p:nvPicPr>
          <p:cNvPr id="25" name="Picture 24">
            <a:extLst>
              <a:ext uri="{FF2B5EF4-FFF2-40B4-BE49-F238E27FC236}">
                <a16:creationId xmlns:a16="http://schemas.microsoft.com/office/drawing/2014/main" id="{3620A635-4208-D644-9E2A-692B27F754B1}"/>
              </a:ext>
            </a:extLst>
          </p:cNvPr>
          <p:cNvPicPr>
            <a:picLocks noChangeAspect="1"/>
          </p:cNvPicPr>
          <p:nvPr/>
        </p:nvPicPr>
        <p:blipFill>
          <a:blip r:embed="rId3"/>
          <a:stretch>
            <a:fillRect/>
          </a:stretch>
        </p:blipFill>
        <p:spPr>
          <a:xfrm>
            <a:off x="1233587" y="3903054"/>
            <a:ext cx="2223679" cy="1202322"/>
          </a:xfrm>
          <a:prstGeom prst="rect">
            <a:avLst/>
          </a:prstGeom>
        </p:spPr>
      </p:pic>
      <p:pic>
        <p:nvPicPr>
          <p:cNvPr id="29" name="Picture 28">
            <a:extLst>
              <a:ext uri="{FF2B5EF4-FFF2-40B4-BE49-F238E27FC236}">
                <a16:creationId xmlns:a16="http://schemas.microsoft.com/office/drawing/2014/main" id="{4EA4AD70-F559-674F-9248-061703677EED}"/>
              </a:ext>
            </a:extLst>
          </p:cNvPr>
          <p:cNvPicPr>
            <a:picLocks noChangeAspect="1"/>
          </p:cNvPicPr>
          <p:nvPr/>
        </p:nvPicPr>
        <p:blipFill>
          <a:blip r:embed="rId4"/>
          <a:stretch>
            <a:fillRect/>
          </a:stretch>
        </p:blipFill>
        <p:spPr>
          <a:xfrm>
            <a:off x="1535315" y="5131853"/>
            <a:ext cx="855854" cy="855854"/>
          </a:xfrm>
          <a:prstGeom prst="rect">
            <a:avLst/>
          </a:prstGeom>
        </p:spPr>
      </p:pic>
      <p:sp>
        <p:nvSpPr>
          <p:cNvPr id="32" name="TextBox 31">
            <a:extLst>
              <a:ext uri="{FF2B5EF4-FFF2-40B4-BE49-F238E27FC236}">
                <a16:creationId xmlns:a16="http://schemas.microsoft.com/office/drawing/2014/main" id="{8A9F5D1B-6064-C34B-8C9F-F4CB5C5C40D0}"/>
              </a:ext>
            </a:extLst>
          </p:cNvPr>
          <p:cNvSpPr txBox="1"/>
          <p:nvPr/>
        </p:nvSpPr>
        <p:spPr>
          <a:xfrm>
            <a:off x="142428" y="6120598"/>
            <a:ext cx="1820814" cy="646331"/>
          </a:xfrm>
          <a:prstGeom prst="rect">
            <a:avLst/>
          </a:prstGeom>
          <a:noFill/>
        </p:spPr>
        <p:txBody>
          <a:bodyPr wrap="square" rtlCol="0">
            <a:spAutoFit/>
          </a:bodyPr>
          <a:lstStyle/>
          <a:p>
            <a:r>
              <a:rPr lang="en-US" b="1" i="1" dirty="0">
                <a:latin typeface="Helvetica" pitchFamily="2" charset="0"/>
              </a:rPr>
              <a:t>Presenting findings</a:t>
            </a:r>
          </a:p>
        </p:txBody>
      </p:sp>
    </p:spTree>
    <p:extLst>
      <p:ext uri="{BB962C8B-B14F-4D97-AF65-F5344CB8AC3E}">
        <p14:creationId xmlns:p14="http://schemas.microsoft.com/office/powerpoint/2010/main" val="288493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8" grpId="0"/>
      <p:bldP spid="19" grpId="0"/>
      <p:bldP spid="20" grpId="0"/>
      <p:bldP spid="22" grpId="0"/>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8AE4F3-413D-8842-AAD0-1C0AA2841DF3}"/>
              </a:ext>
            </a:extLst>
          </p:cNvPr>
          <p:cNvSpPr txBox="1">
            <a:spLocks/>
          </p:cNvSpPr>
          <p:nvPr/>
        </p:nvSpPr>
        <p:spPr>
          <a:xfrm>
            <a:off x="1" y="165139"/>
            <a:ext cx="12192000" cy="630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Helvetica" pitchFamily="2" charset="0"/>
              </a:rPr>
              <a:t>Security, Ethics &amp; Legislation</a:t>
            </a:r>
          </a:p>
        </p:txBody>
      </p:sp>
      <p:sp>
        <p:nvSpPr>
          <p:cNvPr id="6" name="TextBox 5">
            <a:extLst>
              <a:ext uri="{FF2B5EF4-FFF2-40B4-BE49-F238E27FC236}">
                <a16:creationId xmlns:a16="http://schemas.microsoft.com/office/drawing/2014/main" id="{37B77463-A95A-694E-AF24-13D98D8A9B16}"/>
              </a:ext>
            </a:extLst>
          </p:cNvPr>
          <p:cNvSpPr txBox="1"/>
          <p:nvPr/>
        </p:nvSpPr>
        <p:spPr>
          <a:xfrm>
            <a:off x="1" y="935915"/>
            <a:ext cx="12192000" cy="952890"/>
          </a:xfrm>
          <a:prstGeom prst="rect">
            <a:avLst/>
          </a:prstGeom>
          <a:noFill/>
        </p:spPr>
        <p:txBody>
          <a:bodyPr wrap="square" rtlCol="0">
            <a:spAutoFit/>
          </a:bodyPr>
          <a:lstStyle/>
          <a:p>
            <a:pPr algn="just">
              <a:lnSpc>
                <a:spcPct val="120000"/>
              </a:lnSpc>
            </a:pPr>
            <a:r>
              <a:rPr lang="en-US" sz="2400" b="1" kern="0" dirty="0">
                <a:latin typeface="Helvetica" pitchFamily="2" charset="0"/>
              </a:rPr>
              <a:t>Is the use of this data covered by any legislation, and if so, what is that legislation? </a:t>
            </a:r>
            <a:endParaRPr lang="en-US" sz="2400" b="1" dirty="0">
              <a:latin typeface="Helvetica" pitchFamily="2" charset="0"/>
            </a:endParaRPr>
          </a:p>
        </p:txBody>
      </p:sp>
      <p:pic>
        <p:nvPicPr>
          <p:cNvPr id="8" name="Picture 7">
            <a:extLst>
              <a:ext uri="{FF2B5EF4-FFF2-40B4-BE49-F238E27FC236}">
                <a16:creationId xmlns:a16="http://schemas.microsoft.com/office/drawing/2014/main" id="{1F0EB8A4-D842-0B49-85DD-C7FB72CCA7B3}"/>
              </a:ext>
            </a:extLst>
          </p:cNvPr>
          <p:cNvPicPr>
            <a:picLocks noChangeAspect="1"/>
          </p:cNvPicPr>
          <p:nvPr/>
        </p:nvPicPr>
        <p:blipFill>
          <a:blip r:embed="rId2"/>
          <a:stretch>
            <a:fillRect/>
          </a:stretch>
        </p:blipFill>
        <p:spPr>
          <a:xfrm>
            <a:off x="1" y="2028654"/>
            <a:ext cx="6589485" cy="4829346"/>
          </a:xfrm>
          <a:prstGeom prst="rect">
            <a:avLst/>
          </a:prstGeom>
        </p:spPr>
      </p:pic>
      <p:pic>
        <p:nvPicPr>
          <p:cNvPr id="11" name="Picture 10">
            <a:extLst>
              <a:ext uri="{FF2B5EF4-FFF2-40B4-BE49-F238E27FC236}">
                <a16:creationId xmlns:a16="http://schemas.microsoft.com/office/drawing/2014/main" id="{F2C7F2CC-DA7D-4940-8FDA-C33799D2482E}"/>
              </a:ext>
            </a:extLst>
          </p:cNvPr>
          <p:cNvPicPr>
            <a:picLocks noChangeAspect="1"/>
          </p:cNvPicPr>
          <p:nvPr/>
        </p:nvPicPr>
        <p:blipFill>
          <a:blip r:embed="rId3"/>
          <a:stretch>
            <a:fillRect/>
          </a:stretch>
        </p:blipFill>
        <p:spPr>
          <a:xfrm>
            <a:off x="6589486" y="2028654"/>
            <a:ext cx="5602513" cy="4829346"/>
          </a:xfrm>
          <a:prstGeom prst="rect">
            <a:avLst/>
          </a:prstGeom>
        </p:spPr>
      </p:pic>
    </p:spTree>
    <p:extLst>
      <p:ext uri="{BB962C8B-B14F-4D97-AF65-F5344CB8AC3E}">
        <p14:creationId xmlns:p14="http://schemas.microsoft.com/office/powerpoint/2010/main" val="722326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FD7C1F-9577-134B-8256-4EEF6326125C}"/>
              </a:ext>
            </a:extLst>
          </p:cNvPr>
          <p:cNvSpPr txBox="1"/>
          <p:nvPr/>
        </p:nvSpPr>
        <p:spPr>
          <a:xfrm>
            <a:off x="0" y="1231392"/>
            <a:ext cx="12192000" cy="3693319"/>
          </a:xfrm>
          <a:prstGeom prst="rect">
            <a:avLst/>
          </a:prstGeom>
          <a:noFill/>
        </p:spPr>
        <p:txBody>
          <a:bodyPr wrap="square" rtlCol="0">
            <a:spAutoFit/>
          </a:bodyPr>
          <a:lstStyle/>
          <a:p>
            <a:r>
              <a:rPr lang="en-US" dirty="0">
                <a:hlinkClick r:id="rId2"/>
              </a:rPr>
              <a:t>https://matthewrenze.com/articles/the-data-life-cycle/</a:t>
            </a:r>
            <a:r>
              <a:rPr lang="en-US" dirty="0"/>
              <a:t> </a:t>
            </a:r>
          </a:p>
          <a:p>
            <a:r>
              <a:rPr lang="en-US" dirty="0">
                <a:hlinkClick r:id="rId3"/>
              </a:rPr>
              <a:t>http://clipart-library.com/an-arrow.html</a:t>
            </a:r>
            <a:r>
              <a:rPr lang="en-US" dirty="0"/>
              <a:t> </a:t>
            </a:r>
          </a:p>
          <a:p>
            <a:r>
              <a:rPr lang="en-US" dirty="0">
                <a:hlinkClick r:id="rId4"/>
              </a:rPr>
              <a:t>https://www.seekpng.com/ipng/u2e6a9e6o0i1i1i1_life-cycle-icon/</a:t>
            </a:r>
            <a:r>
              <a:rPr lang="en-US" dirty="0"/>
              <a:t> </a:t>
            </a:r>
          </a:p>
          <a:p>
            <a:r>
              <a:rPr lang="en-US" dirty="0">
                <a:hlinkClick r:id="rId5"/>
              </a:rPr>
              <a:t>https://www.presentermedia.com/powerpoint-clipart/stickman-question-mark-thinking-pc-pid-1680</a:t>
            </a:r>
            <a:r>
              <a:rPr lang="en-US" dirty="0"/>
              <a:t> </a:t>
            </a:r>
          </a:p>
          <a:p>
            <a:r>
              <a:rPr lang="en-US" dirty="0">
                <a:hlinkClick r:id="rId6"/>
              </a:rPr>
              <a:t>https://www.theschoolrun.com/what-question-mark</a:t>
            </a:r>
            <a:r>
              <a:rPr lang="en-US" dirty="0"/>
              <a:t> </a:t>
            </a:r>
          </a:p>
          <a:p>
            <a:r>
              <a:rPr lang="en-US" dirty="0">
                <a:hlinkClick r:id="rId7"/>
              </a:rPr>
              <a:t>https://blog.rosettastone.com/whats-up-with-the-upside-down-question-mark/</a:t>
            </a:r>
            <a:r>
              <a:rPr lang="en-US" dirty="0"/>
              <a:t> </a:t>
            </a:r>
          </a:p>
          <a:p>
            <a:r>
              <a:rPr lang="en-US" dirty="0">
                <a:hlinkClick r:id="rId8"/>
              </a:rPr>
              <a:t>https://www.g2.com/articles/data-analysis-process</a:t>
            </a:r>
            <a:r>
              <a:rPr lang="en-US" dirty="0"/>
              <a:t> </a:t>
            </a:r>
          </a:p>
          <a:p>
            <a:r>
              <a:rPr lang="en-US" dirty="0">
                <a:hlinkClick r:id="rId9"/>
              </a:rPr>
              <a:t>https://www.c-sharpcorner.com/UploadFile/55275a/windows-phone-8-1-sqlite-how-to-store-data-in-database/</a:t>
            </a:r>
            <a:r>
              <a:rPr lang="en-US" dirty="0"/>
              <a:t> </a:t>
            </a:r>
          </a:p>
          <a:p>
            <a:r>
              <a:rPr lang="en-US" dirty="0">
                <a:hlinkClick r:id="rId10"/>
              </a:rPr>
              <a:t>https://sailajakarra.medium.com/python-and-sqlite3-7e7e19d62254</a:t>
            </a:r>
            <a:r>
              <a:rPr lang="en-US" dirty="0"/>
              <a:t> </a:t>
            </a:r>
          </a:p>
          <a:p>
            <a:r>
              <a:rPr lang="en-US" dirty="0">
                <a:hlinkClick r:id="rId11"/>
              </a:rPr>
              <a:t>https://www.vecteezy.com/vector-art/7166964-versus-or-vs-logo-design-template</a:t>
            </a:r>
            <a:r>
              <a:rPr lang="en-US" dirty="0"/>
              <a:t> </a:t>
            </a:r>
          </a:p>
          <a:p>
            <a:r>
              <a:rPr lang="en-US" dirty="0">
                <a:hlinkClick r:id="rId12"/>
              </a:rPr>
              <a:t>https://www.murici.al.leg.br/imagens/csv.png/image_view_fullscreen</a:t>
            </a:r>
            <a:r>
              <a:rPr lang="en-US" dirty="0"/>
              <a:t> </a:t>
            </a:r>
          </a:p>
          <a:p>
            <a:endParaRPr lang="en-US" dirty="0"/>
          </a:p>
          <a:p>
            <a:endParaRPr lang="en-US" dirty="0"/>
          </a:p>
        </p:txBody>
      </p:sp>
      <p:sp>
        <p:nvSpPr>
          <p:cNvPr id="4" name="TextBox 3">
            <a:extLst>
              <a:ext uri="{FF2B5EF4-FFF2-40B4-BE49-F238E27FC236}">
                <a16:creationId xmlns:a16="http://schemas.microsoft.com/office/drawing/2014/main" id="{48B51705-5563-B94F-B2D8-3EABE32F2142}"/>
              </a:ext>
            </a:extLst>
          </p:cNvPr>
          <p:cNvSpPr txBox="1"/>
          <p:nvPr/>
        </p:nvSpPr>
        <p:spPr>
          <a:xfrm>
            <a:off x="219456" y="316992"/>
            <a:ext cx="11801856" cy="584775"/>
          </a:xfrm>
          <a:prstGeom prst="rect">
            <a:avLst/>
          </a:prstGeom>
          <a:noFill/>
        </p:spPr>
        <p:txBody>
          <a:bodyPr wrap="square" rtlCol="0">
            <a:spAutoFit/>
          </a:bodyPr>
          <a:lstStyle/>
          <a:p>
            <a:pPr algn="ctr"/>
            <a:r>
              <a:rPr lang="en-US" sz="3200" b="1" i="1" dirty="0">
                <a:latin typeface="Helvetica" pitchFamily="2" charset="0"/>
              </a:rPr>
              <a:t>References</a:t>
            </a:r>
            <a:r>
              <a:rPr lang="en-US" sz="3200" b="1" i="1" dirty="0"/>
              <a:t> </a:t>
            </a:r>
          </a:p>
        </p:txBody>
      </p:sp>
    </p:spTree>
    <p:extLst>
      <p:ext uri="{BB962C8B-B14F-4D97-AF65-F5344CB8AC3E}">
        <p14:creationId xmlns:p14="http://schemas.microsoft.com/office/powerpoint/2010/main" val="1013387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D0028F-9696-EF4C-8250-FEE8A287F00F}"/>
              </a:ext>
            </a:extLst>
          </p:cNvPr>
          <p:cNvPicPr>
            <a:picLocks noChangeAspect="1"/>
          </p:cNvPicPr>
          <p:nvPr/>
        </p:nvPicPr>
        <p:blipFill>
          <a:blip r:embed="rId2"/>
          <a:stretch>
            <a:fillRect/>
          </a:stretch>
        </p:blipFill>
        <p:spPr>
          <a:xfrm>
            <a:off x="352366" y="238528"/>
            <a:ext cx="11360267" cy="2039159"/>
          </a:xfrm>
          <a:prstGeom prst="rect">
            <a:avLst/>
          </a:prstGeom>
        </p:spPr>
      </p:pic>
      <p:pic>
        <p:nvPicPr>
          <p:cNvPr id="5" name="Picture 4">
            <a:extLst>
              <a:ext uri="{FF2B5EF4-FFF2-40B4-BE49-F238E27FC236}">
                <a16:creationId xmlns:a16="http://schemas.microsoft.com/office/drawing/2014/main" id="{843DA0AD-85D0-5C4D-8437-F599EAE7F7C7}"/>
              </a:ext>
            </a:extLst>
          </p:cNvPr>
          <p:cNvPicPr>
            <a:picLocks noChangeAspect="1"/>
          </p:cNvPicPr>
          <p:nvPr/>
        </p:nvPicPr>
        <p:blipFill>
          <a:blip r:embed="rId3"/>
          <a:stretch>
            <a:fillRect/>
          </a:stretch>
        </p:blipFill>
        <p:spPr>
          <a:xfrm>
            <a:off x="0" y="2527443"/>
            <a:ext cx="12192000" cy="4369086"/>
          </a:xfrm>
          <a:prstGeom prst="rect">
            <a:avLst/>
          </a:prstGeom>
        </p:spPr>
      </p:pic>
    </p:spTree>
    <p:extLst>
      <p:ext uri="{BB962C8B-B14F-4D97-AF65-F5344CB8AC3E}">
        <p14:creationId xmlns:p14="http://schemas.microsoft.com/office/powerpoint/2010/main" val="910766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6DE46B-67FB-0B4C-9A38-CAC733F6BFA2}"/>
              </a:ext>
            </a:extLst>
          </p:cNvPr>
          <p:cNvSpPr txBox="1"/>
          <p:nvPr/>
        </p:nvSpPr>
        <p:spPr>
          <a:xfrm>
            <a:off x="0" y="164386"/>
            <a:ext cx="12192000" cy="646331"/>
          </a:xfrm>
          <a:prstGeom prst="rect">
            <a:avLst/>
          </a:prstGeom>
          <a:noFill/>
        </p:spPr>
        <p:txBody>
          <a:bodyPr wrap="square" rtlCol="0">
            <a:spAutoFit/>
          </a:bodyPr>
          <a:lstStyle/>
          <a:p>
            <a:pPr algn="ctr"/>
            <a:r>
              <a:rPr lang="en-US" sz="3600" b="1" dirty="0">
                <a:latin typeface="Helvetica" pitchFamily="2" charset="0"/>
              </a:rPr>
              <a:t>Data analysis lifecycle </a:t>
            </a:r>
          </a:p>
        </p:txBody>
      </p:sp>
      <p:sp>
        <p:nvSpPr>
          <p:cNvPr id="5" name="TextBox 4">
            <a:extLst>
              <a:ext uri="{FF2B5EF4-FFF2-40B4-BE49-F238E27FC236}">
                <a16:creationId xmlns:a16="http://schemas.microsoft.com/office/drawing/2014/main" id="{21FCEB0E-01EC-6942-A549-35E11EC8EC2F}"/>
              </a:ext>
            </a:extLst>
          </p:cNvPr>
          <p:cNvSpPr txBox="1"/>
          <p:nvPr/>
        </p:nvSpPr>
        <p:spPr>
          <a:xfrm>
            <a:off x="0" y="1036320"/>
            <a:ext cx="12192000" cy="1077218"/>
          </a:xfrm>
          <a:prstGeom prst="rect">
            <a:avLst/>
          </a:prstGeom>
          <a:noFill/>
        </p:spPr>
        <p:txBody>
          <a:bodyPr wrap="square" rtlCol="0">
            <a:spAutoFit/>
          </a:bodyPr>
          <a:lstStyle/>
          <a:p>
            <a:r>
              <a:rPr lang="en-GB" sz="3200" b="1" i="1" dirty="0">
                <a:latin typeface="Helvetica" pitchFamily="2" charset="0"/>
              </a:rPr>
              <a:t> What activities would you need to do before undertaking this project? </a:t>
            </a:r>
            <a:endParaRPr lang="en-US" sz="3200" b="1" i="1" dirty="0">
              <a:latin typeface="Helvetica" pitchFamily="2" charset="0"/>
            </a:endParaRPr>
          </a:p>
        </p:txBody>
      </p:sp>
      <p:sp>
        <p:nvSpPr>
          <p:cNvPr id="11" name="TextBox 10">
            <a:extLst>
              <a:ext uri="{FF2B5EF4-FFF2-40B4-BE49-F238E27FC236}">
                <a16:creationId xmlns:a16="http://schemas.microsoft.com/office/drawing/2014/main" id="{BE895F96-29BC-8349-A010-965E799B5BFC}"/>
              </a:ext>
            </a:extLst>
          </p:cNvPr>
          <p:cNvSpPr txBox="1"/>
          <p:nvPr/>
        </p:nvSpPr>
        <p:spPr>
          <a:xfrm>
            <a:off x="4901183" y="2243328"/>
            <a:ext cx="7171367" cy="4062651"/>
          </a:xfrm>
          <a:prstGeom prst="rect">
            <a:avLst/>
          </a:prstGeom>
          <a:noFill/>
        </p:spPr>
        <p:txBody>
          <a:bodyPr wrap="square" rtlCol="0">
            <a:spAutoFit/>
          </a:bodyPr>
          <a:lstStyle/>
          <a:p>
            <a:pPr marL="285750" indent="-285750">
              <a:buFontTx/>
              <a:buChar char="-"/>
            </a:pPr>
            <a:r>
              <a:rPr lang="en-US" sz="2000" b="1" i="1" dirty="0">
                <a:latin typeface="Helvetica" pitchFamily="2" charset="0"/>
              </a:rPr>
              <a:t>Review the CSV file and understand the data.</a:t>
            </a:r>
          </a:p>
          <a:p>
            <a:pPr marL="285750" indent="-285750">
              <a:buFontTx/>
              <a:buChar char="-"/>
            </a:pPr>
            <a:endParaRPr lang="en-US" sz="2000" b="1" i="1" dirty="0">
              <a:latin typeface="Helvetica" pitchFamily="2" charset="0"/>
            </a:endParaRPr>
          </a:p>
          <a:p>
            <a:pPr marL="285750" indent="-285750">
              <a:buFontTx/>
              <a:buChar char="-"/>
            </a:pPr>
            <a:r>
              <a:rPr lang="en-US" sz="2000" b="1" i="1" dirty="0">
                <a:latin typeface="Helvetica" pitchFamily="2" charset="0"/>
              </a:rPr>
              <a:t>To create an Entity Relationship Diagram for a simple database. </a:t>
            </a:r>
          </a:p>
          <a:p>
            <a:pPr marL="285750" indent="-285750">
              <a:buFontTx/>
              <a:buChar char="-"/>
            </a:pPr>
            <a:endParaRPr lang="en-US" sz="2000" b="1" i="1" dirty="0">
              <a:latin typeface="Helvetica" pitchFamily="2" charset="0"/>
            </a:endParaRPr>
          </a:p>
          <a:p>
            <a:pPr marL="285750" indent="-285750">
              <a:buFontTx/>
              <a:buChar char="-"/>
            </a:pPr>
            <a:r>
              <a:rPr lang="en-US" sz="2000" b="1" i="1" dirty="0">
                <a:latin typeface="Helvetica" pitchFamily="2" charset="0"/>
              </a:rPr>
              <a:t>Database normalization.</a:t>
            </a:r>
          </a:p>
          <a:p>
            <a:pPr marL="285750" indent="-285750">
              <a:buFontTx/>
              <a:buChar char="-"/>
            </a:pPr>
            <a:endParaRPr lang="en-US" sz="2000" b="1" i="1" dirty="0">
              <a:latin typeface="Helvetica" pitchFamily="2" charset="0"/>
            </a:endParaRPr>
          </a:p>
          <a:p>
            <a:pPr marL="285750" indent="-285750">
              <a:buFontTx/>
              <a:buChar char="-"/>
            </a:pPr>
            <a:r>
              <a:rPr lang="en-US" sz="2000" b="1" i="1" dirty="0">
                <a:latin typeface="Helvetica" pitchFamily="2" charset="0"/>
              </a:rPr>
              <a:t>Data Accessing (Pre-</a:t>
            </a:r>
            <a:r>
              <a:rPr lang="en-US" sz="2000" b="1" i="1" dirty="0" err="1">
                <a:latin typeface="Helvetica" pitchFamily="2" charset="0"/>
              </a:rPr>
              <a:t>Proccessing</a:t>
            </a:r>
            <a:r>
              <a:rPr lang="en-US" sz="2000" b="1" i="1" dirty="0">
                <a:latin typeface="Helvetica" pitchFamily="2" charset="0"/>
              </a:rPr>
              <a:t>) and  Creation.</a:t>
            </a:r>
          </a:p>
          <a:p>
            <a:pPr marL="285750" indent="-285750">
              <a:buFontTx/>
              <a:buChar char="-"/>
            </a:pPr>
            <a:endParaRPr lang="en-US" sz="2000" b="1" i="1" dirty="0">
              <a:latin typeface="Helvetica" pitchFamily="2" charset="0"/>
            </a:endParaRPr>
          </a:p>
          <a:p>
            <a:pPr marL="285750" indent="-285750">
              <a:buFontTx/>
              <a:buChar char="-"/>
            </a:pPr>
            <a:r>
              <a:rPr lang="en-US" sz="2000" b="1" i="1" dirty="0">
                <a:latin typeface="Helvetica" pitchFamily="2" charset="0"/>
              </a:rPr>
              <a:t>Data Cleaning.</a:t>
            </a:r>
          </a:p>
          <a:p>
            <a:pPr marL="285750" indent="-285750">
              <a:buFontTx/>
              <a:buChar char="-"/>
            </a:pPr>
            <a:endParaRPr lang="en-US" sz="2000" b="1" i="1" dirty="0">
              <a:latin typeface="Helvetica" pitchFamily="2" charset="0"/>
            </a:endParaRPr>
          </a:p>
          <a:p>
            <a:pPr marL="285750" indent="-285750">
              <a:buFontTx/>
              <a:buChar char="-"/>
            </a:pPr>
            <a:r>
              <a:rPr lang="en-US" sz="2000" b="1" i="1" dirty="0">
                <a:latin typeface="Helvetica" pitchFamily="2" charset="0"/>
              </a:rPr>
              <a:t>Storing the data.</a:t>
            </a:r>
          </a:p>
          <a:p>
            <a:endParaRPr lang="en-US" b="1" dirty="0"/>
          </a:p>
        </p:txBody>
      </p:sp>
      <p:sp>
        <p:nvSpPr>
          <p:cNvPr id="12" name="TextBox 11">
            <a:extLst>
              <a:ext uri="{FF2B5EF4-FFF2-40B4-BE49-F238E27FC236}">
                <a16:creationId xmlns:a16="http://schemas.microsoft.com/office/drawing/2014/main" id="{E7E1BDD6-213D-B040-B347-1EDF70FC808A}"/>
              </a:ext>
            </a:extLst>
          </p:cNvPr>
          <p:cNvSpPr txBox="1"/>
          <p:nvPr/>
        </p:nvSpPr>
        <p:spPr>
          <a:xfrm>
            <a:off x="5071872" y="2474976"/>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6B67370F-347E-DC40-9589-3D42EFB56C6C}"/>
              </a:ext>
            </a:extLst>
          </p:cNvPr>
          <p:cNvPicPr>
            <a:picLocks noChangeAspect="1"/>
          </p:cNvPicPr>
          <p:nvPr/>
        </p:nvPicPr>
        <p:blipFill>
          <a:blip r:embed="rId2"/>
          <a:stretch>
            <a:fillRect/>
          </a:stretch>
        </p:blipFill>
        <p:spPr>
          <a:xfrm>
            <a:off x="0" y="2339141"/>
            <a:ext cx="4901184" cy="3895038"/>
          </a:xfrm>
          <a:prstGeom prst="rect">
            <a:avLst/>
          </a:prstGeom>
        </p:spPr>
      </p:pic>
    </p:spTree>
    <p:extLst>
      <p:ext uri="{BB962C8B-B14F-4D97-AF65-F5344CB8AC3E}">
        <p14:creationId xmlns:p14="http://schemas.microsoft.com/office/powerpoint/2010/main" val="1935346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C0F027-A4B1-BF49-8B8E-02461E61B83F}"/>
              </a:ext>
            </a:extLst>
          </p:cNvPr>
          <p:cNvSpPr txBox="1"/>
          <p:nvPr/>
        </p:nvSpPr>
        <p:spPr>
          <a:xfrm>
            <a:off x="0" y="164386"/>
            <a:ext cx="12192000" cy="646331"/>
          </a:xfrm>
          <a:prstGeom prst="rect">
            <a:avLst/>
          </a:prstGeom>
          <a:noFill/>
        </p:spPr>
        <p:txBody>
          <a:bodyPr wrap="square" rtlCol="0">
            <a:spAutoFit/>
          </a:bodyPr>
          <a:lstStyle/>
          <a:p>
            <a:pPr algn="ctr"/>
            <a:r>
              <a:rPr lang="en-US" sz="3600" b="1" dirty="0">
                <a:latin typeface="Helvetica" pitchFamily="2" charset="0"/>
              </a:rPr>
              <a:t>Data analysis lifecycle </a:t>
            </a:r>
          </a:p>
        </p:txBody>
      </p:sp>
      <p:sp>
        <p:nvSpPr>
          <p:cNvPr id="5" name="TextBox 4">
            <a:extLst>
              <a:ext uri="{FF2B5EF4-FFF2-40B4-BE49-F238E27FC236}">
                <a16:creationId xmlns:a16="http://schemas.microsoft.com/office/drawing/2014/main" id="{43EA47AD-3245-1149-9965-42146C4A31FD}"/>
              </a:ext>
            </a:extLst>
          </p:cNvPr>
          <p:cNvSpPr txBox="1"/>
          <p:nvPr/>
        </p:nvSpPr>
        <p:spPr>
          <a:xfrm>
            <a:off x="1" y="986319"/>
            <a:ext cx="12191999" cy="830997"/>
          </a:xfrm>
          <a:prstGeom prst="rect">
            <a:avLst/>
          </a:prstGeom>
          <a:noFill/>
        </p:spPr>
        <p:txBody>
          <a:bodyPr wrap="square" rtlCol="0">
            <a:spAutoFit/>
          </a:bodyPr>
          <a:lstStyle/>
          <a:p>
            <a:r>
              <a:rPr lang="en-GB" sz="2400" b="1" i="1" dirty="0">
                <a:latin typeface="Helvetica" pitchFamily="2" charset="0"/>
              </a:rPr>
              <a:t>What would you need to do to allow this analysis to be repeated with updated data, and how would this solution be maintained?</a:t>
            </a:r>
          </a:p>
        </p:txBody>
      </p:sp>
      <p:sp>
        <p:nvSpPr>
          <p:cNvPr id="10" name="TextBox 9">
            <a:extLst>
              <a:ext uri="{FF2B5EF4-FFF2-40B4-BE49-F238E27FC236}">
                <a16:creationId xmlns:a16="http://schemas.microsoft.com/office/drawing/2014/main" id="{9F4A4057-B553-D44A-A988-A9DB378CC57F}"/>
              </a:ext>
            </a:extLst>
          </p:cNvPr>
          <p:cNvSpPr txBox="1"/>
          <p:nvPr/>
        </p:nvSpPr>
        <p:spPr>
          <a:xfrm>
            <a:off x="667820" y="2404153"/>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2B4FC29F-F97A-8849-9A5C-7140026B4491}"/>
              </a:ext>
            </a:extLst>
          </p:cNvPr>
          <p:cNvSpPr txBox="1"/>
          <p:nvPr/>
        </p:nvSpPr>
        <p:spPr>
          <a:xfrm>
            <a:off x="493160" y="2219218"/>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5FF4CE18-A83A-2541-9BB6-793FCF59129B}"/>
              </a:ext>
            </a:extLst>
          </p:cNvPr>
          <p:cNvSpPr txBox="1"/>
          <p:nvPr/>
        </p:nvSpPr>
        <p:spPr>
          <a:xfrm>
            <a:off x="308225" y="2116476"/>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23A5438E-F3AE-4145-911B-070F52389D54}"/>
              </a:ext>
            </a:extLst>
          </p:cNvPr>
          <p:cNvPicPr>
            <a:picLocks noChangeAspect="1"/>
          </p:cNvPicPr>
          <p:nvPr/>
        </p:nvPicPr>
        <p:blipFill>
          <a:blip r:embed="rId2"/>
          <a:stretch>
            <a:fillRect/>
          </a:stretch>
        </p:blipFill>
        <p:spPr>
          <a:xfrm>
            <a:off x="130629" y="1766912"/>
            <a:ext cx="5080000" cy="5091088"/>
          </a:xfrm>
          <a:prstGeom prst="rect">
            <a:avLst/>
          </a:prstGeom>
        </p:spPr>
      </p:pic>
      <p:sp>
        <p:nvSpPr>
          <p:cNvPr id="2" name="TextBox 1">
            <a:extLst>
              <a:ext uri="{FF2B5EF4-FFF2-40B4-BE49-F238E27FC236}">
                <a16:creationId xmlns:a16="http://schemas.microsoft.com/office/drawing/2014/main" id="{CA5ABA42-5CA1-5840-B005-B76D63BA9F49}"/>
              </a:ext>
            </a:extLst>
          </p:cNvPr>
          <p:cNvSpPr txBox="1"/>
          <p:nvPr/>
        </p:nvSpPr>
        <p:spPr>
          <a:xfrm>
            <a:off x="5689600" y="1973943"/>
            <a:ext cx="5210629" cy="4801314"/>
          </a:xfrm>
          <a:prstGeom prst="rect">
            <a:avLst/>
          </a:prstGeom>
          <a:noFill/>
        </p:spPr>
        <p:txBody>
          <a:bodyPr wrap="square" rtlCol="0">
            <a:spAutoFit/>
          </a:bodyPr>
          <a:lstStyle/>
          <a:p>
            <a:pPr marL="285750" indent="-285750" algn="just">
              <a:buFontTx/>
              <a:buChar char="-"/>
            </a:pPr>
            <a:r>
              <a:rPr lang="en-US" sz="2400" b="1" dirty="0">
                <a:latin typeface="Helvetica" pitchFamily="2" charset="0"/>
              </a:rPr>
              <a:t>Storing the data easily accessible format.</a:t>
            </a:r>
          </a:p>
          <a:p>
            <a:pPr marL="285750" indent="-285750" algn="just">
              <a:buFontTx/>
              <a:buChar char="-"/>
            </a:pPr>
            <a:endParaRPr lang="en-US" sz="2400" b="1" dirty="0">
              <a:latin typeface="Helvetica" pitchFamily="2" charset="0"/>
            </a:endParaRPr>
          </a:p>
          <a:p>
            <a:pPr marL="285750" indent="-285750" algn="just">
              <a:buFontTx/>
              <a:buChar char="-"/>
            </a:pPr>
            <a:r>
              <a:rPr lang="en-GB" sz="2400" b="1" dirty="0">
                <a:latin typeface="Helvetica" pitchFamily="2" charset="0"/>
              </a:rPr>
              <a:t>Updating - The SQL query will be kept up to date in the database with the most recent information.</a:t>
            </a:r>
          </a:p>
          <a:p>
            <a:pPr marL="285750" indent="-285750" algn="just">
              <a:buFontTx/>
              <a:buChar char="-"/>
            </a:pPr>
            <a:endParaRPr lang="en-GB" sz="2400" b="1" dirty="0">
              <a:latin typeface="Helvetica" pitchFamily="2" charset="0"/>
            </a:endParaRPr>
          </a:p>
          <a:p>
            <a:pPr marL="285750" indent="-285750" algn="just">
              <a:buFontTx/>
              <a:buChar char="-"/>
            </a:pPr>
            <a:r>
              <a:rPr lang="en-GB" sz="2400" b="1" dirty="0">
                <a:latin typeface="Helvetica" pitchFamily="2" charset="0"/>
              </a:rPr>
              <a:t> - Maintaining the solution - It is important to make sure that the updated data complies with the current data structure.</a:t>
            </a:r>
            <a:r>
              <a:rPr lang="en-US" sz="2400" b="1" dirty="0">
                <a:latin typeface="Helvetica" pitchFamily="2" charset="0"/>
              </a:rPr>
              <a:t> </a:t>
            </a:r>
          </a:p>
          <a:p>
            <a:pPr marL="285750" indent="-285750">
              <a:buFontTx/>
              <a:buChar char="-"/>
            </a:pPr>
            <a:endParaRPr lang="en-US" dirty="0"/>
          </a:p>
        </p:txBody>
      </p:sp>
    </p:spTree>
    <p:extLst>
      <p:ext uri="{BB962C8B-B14F-4D97-AF65-F5344CB8AC3E}">
        <p14:creationId xmlns:p14="http://schemas.microsoft.com/office/powerpoint/2010/main" val="800318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6FD4B6-C470-0E43-BBAD-FB74718182A0}"/>
              </a:ext>
            </a:extLst>
          </p:cNvPr>
          <p:cNvSpPr txBox="1"/>
          <p:nvPr/>
        </p:nvSpPr>
        <p:spPr>
          <a:xfrm>
            <a:off x="0" y="164386"/>
            <a:ext cx="12192000" cy="646331"/>
          </a:xfrm>
          <a:prstGeom prst="rect">
            <a:avLst/>
          </a:prstGeom>
          <a:noFill/>
        </p:spPr>
        <p:txBody>
          <a:bodyPr wrap="square" rtlCol="0">
            <a:spAutoFit/>
          </a:bodyPr>
          <a:lstStyle/>
          <a:p>
            <a:pPr algn="ctr"/>
            <a:r>
              <a:rPr lang="en-US" sz="3600" b="1" dirty="0">
                <a:latin typeface="Helvetica" pitchFamily="2" charset="0"/>
              </a:rPr>
              <a:t>Data analysis lifecycle </a:t>
            </a:r>
          </a:p>
        </p:txBody>
      </p:sp>
      <p:sp>
        <p:nvSpPr>
          <p:cNvPr id="5" name="TextBox 4">
            <a:extLst>
              <a:ext uri="{FF2B5EF4-FFF2-40B4-BE49-F238E27FC236}">
                <a16:creationId xmlns:a16="http://schemas.microsoft.com/office/drawing/2014/main" id="{26C844AB-4008-7E4C-887E-A648D5750652}"/>
              </a:ext>
            </a:extLst>
          </p:cNvPr>
          <p:cNvSpPr txBox="1"/>
          <p:nvPr/>
        </p:nvSpPr>
        <p:spPr>
          <a:xfrm>
            <a:off x="1" y="986319"/>
            <a:ext cx="12191999" cy="584775"/>
          </a:xfrm>
          <a:prstGeom prst="rect">
            <a:avLst/>
          </a:prstGeom>
          <a:noFill/>
        </p:spPr>
        <p:txBody>
          <a:bodyPr wrap="square" rtlCol="0">
            <a:spAutoFit/>
          </a:bodyPr>
          <a:lstStyle/>
          <a:p>
            <a:pPr algn="ctr"/>
            <a:r>
              <a:rPr lang="en-GB" sz="3200" b="1" i="1" dirty="0">
                <a:latin typeface="Helvetica" pitchFamily="2" charset="0"/>
              </a:rPr>
              <a:t>How does this project fit into a broader data lifecycle?</a:t>
            </a:r>
          </a:p>
        </p:txBody>
      </p:sp>
      <p:pic>
        <p:nvPicPr>
          <p:cNvPr id="9" name="Picture 8">
            <a:extLst>
              <a:ext uri="{FF2B5EF4-FFF2-40B4-BE49-F238E27FC236}">
                <a16:creationId xmlns:a16="http://schemas.microsoft.com/office/drawing/2014/main" id="{B22C3EF8-3364-8243-9BDE-01C67D50B988}"/>
              </a:ext>
            </a:extLst>
          </p:cNvPr>
          <p:cNvPicPr>
            <a:picLocks noChangeAspect="1"/>
          </p:cNvPicPr>
          <p:nvPr/>
        </p:nvPicPr>
        <p:blipFill>
          <a:blip r:embed="rId2"/>
          <a:stretch>
            <a:fillRect/>
          </a:stretch>
        </p:blipFill>
        <p:spPr>
          <a:xfrm>
            <a:off x="10274" y="1618180"/>
            <a:ext cx="7620000" cy="5250094"/>
          </a:xfrm>
          <a:prstGeom prst="rect">
            <a:avLst/>
          </a:prstGeom>
        </p:spPr>
      </p:pic>
      <p:pic>
        <p:nvPicPr>
          <p:cNvPr id="12" name="Picture 11">
            <a:extLst>
              <a:ext uri="{FF2B5EF4-FFF2-40B4-BE49-F238E27FC236}">
                <a16:creationId xmlns:a16="http://schemas.microsoft.com/office/drawing/2014/main" id="{C4DC1620-868B-1649-BD1D-9542E5EED9B4}"/>
              </a:ext>
            </a:extLst>
          </p:cNvPr>
          <p:cNvPicPr>
            <a:picLocks noChangeAspect="1"/>
          </p:cNvPicPr>
          <p:nvPr/>
        </p:nvPicPr>
        <p:blipFill>
          <a:blip r:embed="rId3"/>
          <a:stretch>
            <a:fillRect/>
          </a:stretch>
        </p:blipFill>
        <p:spPr>
          <a:xfrm>
            <a:off x="7620000" y="1571094"/>
            <a:ext cx="4572000" cy="5286906"/>
          </a:xfrm>
          <a:prstGeom prst="rect">
            <a:avLst/>
          </a:prstGeom>
        </p:spPr>
      </p:pic>
    </p:spTree>
    <p:extLst>
      <p:ext uri="{BB962C8B-B14F-4D97-AF65-F5344CB8AC3E}">
        <p14:creationId xmlns:p14="http://schemas.microsoft.com/office/powerpoint/2010/main" val="3810238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6FD4B6-C470-0E43-BBAD-FB74718182A0}"/>
              </a:ext>
            </a:extLst>
          </p:cNvPr>
          <p:cNvSpPr txBox="1"/>
          <p:nvPr/>
        </p:nvSpPr>
        <p:spPr>
          <a:xfrm>
            <a:off x="0" y="164386"/>
            <a:ext cx="12192000" cy="646331"/>
          </a:xfrm>
          <a:prstGeom prst="rect">
            <a:avLst/>
          </a:prstGeom>
          <a:noFill/>
        </p:spPr>
        <p:txBody>
          <a:bodyPr wrap="square" rtlCol="0">
            <a:spAutoFit/>
          </a:bodyPr>
          <a:lstStyle/>
          <a:p>
            <a:pPr algn="ctr"/>
            <a:r>
              <a:rPr lang="en-US" sz="3600" b="1" dirty="0">
                <a:latin typeface="Helvetica" pitchFamily="2" charset="0"/>
              </a:rPr>
              <a:t>Data analysis lifecycle </a:t>
            </a:r>
          </a:p>
        </p:txBody>
      </p:sp>
      <p:sp>
        <p:nvSpPr>
          <p:cNvPr id="5" name="TextBox 4">
            <a:extLst>
              <a:ext uri="{FF2B5EF4-FFF2-40B4-BE49-F238E27FC236}">
                <a16:creationId xmlns:a16="http://schemas.microsoft.com/office/drawing/2014/main" id="{26C844AB-4008-7E4C-887E-A648D5750652}"/>
              </a:ext>
            </a:extLst>
          </p:cNvPr>
          <p:cNvSpPr txBox="1"/>
          <p:nvPr/>
        </p:nvSpPr>
        <p:spPr>
          <a:xfrm>
            <a:off x="1" y="986319"/>
            <a:ext cx="12191999" cy="584775"/>
          </a:xfrm>
          <a:prstGeom prst="rect">
            <a:avLst/>
          </a:prstGeom>
          <a:noFill/>
        </p:spPr>
        <p:txBody>
          <a:bodyPr wrap="square" rtlCol="0">
            <a:spAutoFit/>
          </a:bodyPr>
          <a:lstStyle/>
          <a:p>
            <a:pPr algn="ctr"/>
            <a:r>
              <a:rPr lang="en-GB" sz="3200" b="1" i="1" dirty="0">
                <a:latin typeface="Helvetica" pitchFamily="2" charset="0"/>
              </a:rPr>
              <a:t>How does this project fit into a broader data lifecycle?</a:t>
            </a:r>
          </a:p>
        </p:txBody>
      </p:sp>
      <p:sp>
        <p:nvSpPr>
          <p:cNvPr id="10" name="TextBox 9">
            <a:extLst>
              <a:ext uri="{FF2B5EF4-FFF2-40B4-BE49-F238E27FC236}">
                <a16:creationId xmlns:a16="http://schemas.microsoft.com/office/drawing/2014/main" id="{0A8F343D-9D1F-0B41-B1F8-0E22A3861A9A}"/>
              </a:ext>
            </a:extLst>
          </p:cNvPr>
          <p:cNvSpPr txBox="1"/>
          <p:nvPr/>
        </p:nvSpPr>
        <p:spPr>
          <a:xfrm>
            <a:off x="7454179" y="1579180"/>
            <a:ext cx="4737821" cy="646331"/>
          </a:xfrm>
          <a:prstGeom prst="rect">
            <a:avLst/>
          </a:prstGeom>
          <a:noFill/>
        </p:spPr>
        <p:txBody>
          <a:bodyPr wrap="square" rtlCol="0">
            <a:spAutoFit/>
          </a:bodyPr>
          <a:lstStyle/>
          <a:p>
            <a:pPr marL="285750" indent="-285750">
              <a:buFontTx/>
              <a:buChar char="-"/>
            </a:pPr>
            <a:r>
              <a:rPr lang="en-US" dirty="0">
                <a:latin typeface="Helvetica" pitchFamily="2" charset="0"/>
              </a:rPr>
              <a:t>Business issue and data </a:t>
            </a:r>
          </a:p>
          <a:p>
            <a:r>
              <a:rPr lang="en-US" dirty="0">
                <a:latin typeface="Helvetica" pitchFamily="2" charset="0"/>
              </a:rPr>
              <a:t>understanding</a:t>
            </a:r>
          </a:p>
        </p:txBody>
      </p:sp>
      <p:pic>
        <p:nvPicPr>
          <p:cNvPr id="11" name="Picture 10">
            <a:extLst>
              <a:ext uri="{FF2B5EF4-FFF2-40B4-BE49-F238E27FC236}">
                <a16:creationId xmlns:a16="http://schemas.microsoft.com/office/drawing/2014/main" id="{050DEBA9-ACDF-E141-999B-10D4683BD7F8}"/>
              </a:ext>
            </a:extLst>
          </p:cNvPr>
          <p:cNvPicPr>
            <a:picLocks noChangeAspect="1"/>
          </p:cNvPicPr>
          <p:nvPr/>
        </p:nvPicPr>
        <p:blipFill>
          <a:blip r:embed="rId2"/>
          <a:stretch>
            <a:fillRect/>
          </a:stretch>
        </p:blipFill>
        <p:spPr>
          <a:xfrm>
            <a:off x="0" y="1571094"/>
            <a:ext cx="7532100" cy="2951678"/>
          </a:xfrm>
          <a:prstGeom prst="rect">
            <a:avLst/>
          </a:prstGeom>
        </p:spPr>
      </p:pic>
      <p:sp>
        <p:nvSpPr>
          <p:cNvPr id="14" name="TextBox 13">
            <a:extLst>
              <a:ext uri="{FF2B5EF4-FFF2-40B4-BE49-F238E27FC236}">
                <a16:creationId xmlns:a16="http://schemas.microsoft.com/office/drawing/2014/main" id="{E1BDF0BF-C2B2-3846-AD58-9793646B0230}"/>
              </a:ext>
            </a:extLst>
          </p:cNvPr>
          <p:cNvSpPr txBox="1"/>
          <p:nvPr/>
        </p:nvSpPr>
        <p:spPr>
          <a:xfrm>
            <a:off x="7454179" y="2208903"/>
            <a:ext cx="1890261" cy="369332"/>
          </a:xfrm>
          <a:prstGeom prst="rect">
            <a:avLst/>
          </a:prstGeom>
          <a:noFill/>
        </p:spPr>
        <p:txBody>
          <a:bodyPr wrap="none" rtlCol="0">
            <a:spAutoFit/>
          </a:bodyPr>
          <a:lstStyle/>
          <a:p>
            <a:r>
              <a:rPr lang="en-GB" dirty="0">
                <a:latin typeface="Helvetica" pitchFamily="2" charset="0"/>
              </a:rPr>
              <a:t>- Data Collection</a:t>
            </a:r>
            <a:endParaRPr lang="en-US" dirty="0">
              <a:latin typeface="Helvetica" pitchFamily="2" charset="0"/>
            </a:endParaRPr>
          </a:p>
        </p:txBody>
      </p:sp>
      <p:sp>
        <p:nvSpPr>
          <p:cNvPr id="17" name="TextBox 16">
            <a:extLst>
              <a:ext uri="{FF2B5EF4-FFF2-40B4-BE49-F238E27FC236}">
                <a16:creationId xmlns:a16="http://schemas.microsoft.com/office/drawing/2014/main" id="{571C51FF-2BEC-3841-B454-09A5258BF9E7}"/>
              </a:ext>
            </a:extLst>
          </p:cNvPr>
          <p:cNvSpPr txBox="1"/>
          <p:nvPr/>
        </p:nvSpPr>
        <p:spPr>
          <a:xfrm>
            <a:off x="7454179" y="2640498"/>
            <a:ext cx="1685077" cy="369332"/>
          </a:xfrm>
          <a:prstGeom prst="rect">
            <a:avLst/>
          </a:prstGeom>
          <a:noFill/>
        </p:spPr>
        <p:txBody>
          <a:bodyPr wrap="none" rtlCol="0">
            <a:spAutoFit/>
          </a:bodyPr>
          <a:lstStyle/>
          <a:p>
            <a:r>
              <a:rPr lang="en-GB" dirty="0">
                <a:latin typeface="Helvetica" pitchFamily="2" charset="0"/>
              </a:rPr>
              <a:t>- Data Storage</a:t>
            </a:r>
            <a:endParaRPr lang="en-US" dirty="0">
              <a:latin typeface="Helvetica" pitchFamily="2" charset="0"/>
            </a:endParaRPr>
          </a:p>
        </p:txBody>
      </p:sp>
      <p:sp>
        <p:nvSpPr>
          <p:cNvPr id="2" name="TextBox 1">
            <a:extLst>
              <a:ext uri="{FF2B5EF4-FFF2-40B4-BE49-F238E27FC236}">
                <a16:creationId xmlns:a16="http://schemas.microsoft.com/office/drawing/2014/main" id="{A3248BA0-C1F3-9C41-86F7-78A7A72A2335}"/>
              </a:ext>
            </a:extLst>
          </p:cNvPr>
          <p:cNvSpPr txBox="1"/>
          <p:nvPr/>
        </p:nvSpPr>
        <p:spPr>
          <a:xfrm>
            <a:off x="7454179" y="3091848"/>
            <a:ext cx="2069797" cy="369332"/>
          </a:xfrm>
          <a:prstGeom prst="rect">
            <a:avLst/>
          </a:prstGeom>
          <a:noFill/>
        </p:spPr>
        <p:txBody>
          <a:bodyPr wrap="none" rtlCol="0">
            <a:spAutoFit/>
          </a:bodyPr>
          <a:lstStyle/>
          <a:p>
            <a:r>
              <a:rPr lang="en-US" dirty="0">
                <a:latin typeface="Helvetica" pitchFamily="2" charset="0"/>
              </a:rPr>
              <a:t>- </a:t>
            </a:r>
            <a:r>
              <a:rPr lang="en-GB" dirty="0">
                <a:latin typeface="Helvetica" pitchFamily="2" charset="0"/>
              </a:rPr>
              <a:t>Data Preparation</a:t>
            </a:r>
            <a:endParaRPr lang="en-US" dirty="0">
              <a:latin typeface="Helvetica" pitchFamily="2" charset="0"/>
            </a:endParaRPr>
          </a:p>
        </p:txBody>
      </p:sp>
      <p:sp>
        <p:nvSpPr>
          <p:cNvPr id="6" name="TextBox 5">
            <a:extLst>
              <a:ext uri="{FF2B5EF4-FFF2-40B4-BE49-F238E27FC236}">
                <a16:creationId xmlns:a16="http://schemas.microsoft.com/office/drawing/2014/main" id="{59E96C7E-E38A-AF4F-9B6F-BA54004F2F00}"/>
              </a:ext>
            </a:extLst>
          </p:cNvPr>
          <p:cNvSpPr txBox="1"/>
          <p:nvPr/>
        </p:nvSpPr>
        <p:spPr>
          <a:xfrm>
            <a:off x="7473807" y="3544960"/>
            <a:ext cx="1723742" cy="369332"/>
          </a:xfrm>
          <a:prstGeom prst="rect">
            <a:avLst/>
          </a:prstGeom>
          <a:noFill/>
        </p:spPr>
        <p:txBody>
          <a:bodyPr wrap="none" rtlCol="0">
            <a:spAutoFit/>
          </a:bodyPr>
          <a:lstStyle/>
          <a:p>
            <a:r>
              <a:rPr lang="en-US" dirty="0">
                <a:latin typeface="Helvetica" pitchFamily="2" charset="0"/>
              </a:rPr>
              <a:t>- </a:t>
            </a:r>
            <a:r>
              <a:rPr lang="en-GB" dirty="0">
                <a:latin typeface="Helvetica" pitchFamily="2" charset="0"/>
              </a:rPr>
              <a:t>Data Analysis</a:t>
            </a:r>
            <a:endParaRPr lang="en-US" dirty="0">
              <a:latin typeface="Helvetica" pitchFamily="2" charset="0"/>
            </a:endParaRPr>
          </a:p>
        </p:txBody>
      </p:sp>
      <p:sp>
        <p:nvSpPr>
          <p:cNvPr id="7" name="TextBox 6">
            <a:extLst>
              <a:ext uri="{FF2B5EF4-FFF2-40B4-BE49-F238E27FC236}">
                <a16:creationId xmlns:a16="http://schemas.microsoft.com/office/drawing/2014/main" id="{2BCB41AF-A3B0-1146-BACF-4A3D7D052A78}"/>
              </a:ext>
            </a:extLst>
          </p:cNvPr>
          <p:cNvSpPr txBox="1"/>
          <p:nvPr/>
        </p:nvSpPr>
        <p:spPr>
          <a:xfrm>
            <a:off x="7473807" y="3955039"/>
            <a:ext cx="3677417" cy="369332"/>
          </a:xfrm>
          <a:prstGeom prst="rect">
            <a:avLst/>
          </a:prstGeom>
          <a:noFill/>
        </p:spPr>
        <p:txBody>
          <a:bodyPr wrap="none" rtlCol="0">
            <a:spAutoFit/>
          </a:bodyPr>
          <a:lstStyle/>
          <a:p>
            <a:r>
              <a:rPr lang="en-US" dirty="0">
                <a:latin typeface="Helvetica" pitchFamily="2" charset="0"/>
              </a:rPr>
              <a:t>- </a:t>
            </a:r>
            <a:r>
              <a:rPr lang="en-GB" dirty="0">
                <a:latin typeface="Helvetica" pitchFamily="2" charset="0"/>
              </a:rPr>
              <a:t>Data Validation and Visualization</a:t>
            </a:r>
          </a:p>
        </p:txBody>
      </p:sp>
      <p:sp>
        <p:nvSpPr>
          <p:cNvPr id="13" name="TextBox 12">
            <a:extLst>
              <a:ext uri="{FF2B5EF4-FFF2-40B4-BE49-F238E27FC236}">
                <a16:creationId xmlns:a16="http://schemas.microsoft.com/office/drawing/2014/main" id="{0E6326C6-5F0F-0144-96AB-D79C93AFA399}"/>
              </a:ext>
            </a:extLst>
          </p:cNvPr>
          <p:cNvSpPr txBox="1"/>
          <p:nvPr/>
        </p:nvSpPr>
        <p:spPr>
          <a:xfrm>
            <a:off x="7474249" y="4400369"/>
            <a:ext cx="3365024" cy="369332"/>
          </a:xfrm>
          <a:prstGeom prst="rect">
            <a:avLst/>
          </a:prstGeom>
          <a:noFill/>
        </p:spPr>
        <p:txBody>
          <a:bodyPr wrap="none" rtlCol="0">
            <a:spAutoFit/>
          </a:bodyPr>
          <a:lstStyle/>
          <a:p>
            <a:r>
              <a:rPr lang="en-US" dirty="0">
                <a:latin typeface="Helvetica" pitchFamily="2" charset="0"/>
              </a:rPr>
              <a:t>- Deployment and </a:t>
            </a:r>
            <a:r>
              <a:rPr lang="en-GB" dirty="0">
                <a:latin typeface="Helvetica" pitchFamily="2" charset="0"/>
              </a:rPr>
              <a:t>Presentation</a:t>
            </a:r>
            <a:endParaRPr lang="en-US" dirty="0">
              <a:latin typeface="Helvetica" pitchFamily="2" charset="0"/>
            </a:endParaRPr>
          </a:p>
        </p:txBody>
      </p:sp>
    </p:spTree>
    <p:extLst>
      <p:ext uri="{BB962C8B-B14F-4D97-AF65-F5344CB8AC3E}">
        <p14:creationId xmlns:p14="http://schemas.microsoft.com/office/powerpoint/2010/main" val="127894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7" grpId="0"/>
      <p:bldP spid="2" grpId="0"/>
      <p:bldP spid="6" grpId="0"/>
      <p:bldP spid="7"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DE958D-363D-724B-AA4E-04604DA7202F}"/>
              </a:ext>
            </a:extLst>
          </p:cNvPr>
          <p:cNvSpPr txBox="1"/>
          <p:nvPr/>
        </p:nvSpPr>
        <p:spPr>
          <a:xfrm>
            <a:off x="0" y="164386"/>
            <a:ext cx="12192000" cy="646331"/>
          </a:xfrm>
          <a:prstGeom prst="rect">
            <a:avLst/>
          </a:prstGeom>
          <a:noFill/>
        </p:spPr>
        <p:txBody>
          <a:bodyPr wrap="square" rtlCol="0">
            <a:spAutoFit/>
          </a:bodyPr>
          <a:lstStyle/>
          <a:p>
            <a:pPr algn="ctr"/>
            <a:r>
              <a:rPr lang="en-GB" sz="3600" b="1" dirty="0">
                <a:latin typeface="Helvetica" pitchFamily="2" charset="0"/>
              </a:rPr>
              <a:t>Requirements</a:t>
            </a:r>
            <a:endParaRPr lang="en-US" sz="3600" b="1" dirty="0">
              <a:latin typeface="Helvetica" pitchFamily="2" charset="0"/>
            </a:endParaRPr>
          </a:p>
        </p:txBody>
      </p:sp>
      <p:sp>
        <p:nvSpPr>
          <p:cNvPr id="8" name="TextBox 7">
            <a:extLst>
              <a:ext uri="{FF2B5EF4-FFF2-40B4-BE49-F238E27FC236}">
                <a16:creationId xmlns:a16="http://schemas.microsoft.com/office/drawing/2014/main" id="{AF08DF35-3AF1-1846-A530-55E786AF1127}"/>
              </a:ext>
            </a:extLst>
          </p:cNvPr>
          <p:cNvSpPr txBox="1"/>
          <p:nvPr/>
        </p:nvSpPr>
        <p:spPr>
          <a:xfrm>
            <a:off x="1" y="986319"/>
            <a:ext cx="12191999" cy="584775"/>
          </a:xfrm>
          <a:prstGeom prst="rect">
            <a:avLst/>
          </a:prstGeom>
          <a:noFill/>
        </p:spPr>
        <p:txBody>
          <a:bodyPr wrap="square" rtlCol="0">
            <a:spAutoFit/>
          </a:bodyPr>
          <a:lstStyle/>
          <a:p>
            <a:pPr algn="ctr"/>
            <a:r>
              <a:rPr lang="en-GB" sz="3200" b="1" dirty="0">
                <a:latin typeface="Helvetica" pitchFamily="2" charset="0"/>
              </a:rPr>
              <a:t>What aspects of the requirements were not 100% clear to you</a:t>
            </a:r>
            <a:endParaRPr lang="en-GB" sz="3200" b="1" i="1" dirty="0">
              <a:latin typeface="Helvetica" pitchFamily="2" charset="0"/>
            </a:endParaRPr>
          </a:p>
        </p:txBody>
      </p:sp>
      <p:pic>
        <p:nvPicPr>
          <p:cNvPr id="13" name="Picture 12">
            <a:extLst>
              <a:ext uri="{FF2B5EF4-FFF2-40B4-BE49-F238E27FC236}">
                <a16:creationId xmlns:a16="http://schemas.microsoft.com/office/drawing/2014/main" id="{CAC6954B-8FC5-2C4F-8B97-C173FC3F93E7}"/>
              </a:ext>
            </a:extLst>
          </p:cNvPr>
          <p:cNvPicPr>
            <a:picLocks noChangeAspect="1"/>
          </p:cNvPicPr>
          <p:nvPr/>
        </p:nvPicPr>
        <p:blipFill>
          <a:blip r:embed="rId2"/>
          <a:stretch>
            <a:fillRect/>
          </a:stretch>
        </p:blipFill>
        <p:spPr>
          <a:xfrm>
            <a:off x="0" y="1530454"/>
            <a:ext cx="4949390" cy="5327546"/>
          </a:xfrm>
          <a:prstGeom prst="rect">
            <a:avLst/>
          </a:prstGeom>
        </p:spPr>
      </p:pic>
      <p:sp>
        <p:nvSpPr>
          <p:cNvPr id="15" name="TextBox 14">
            <a:extLst>
              <a:ext uri="{FF2B5EF4-FFF2-40B4-BE49-F238E27FC236}">
                <a16:creationId xmlns:a16="http://schemas.microsoft.com/office/drawing/2014/main" id="{B23841F4-FCE6-9441-A000-B51B71B880E0}"/>
              </a:ext>
            </a:extLst>
          </p:cNvPr>
          <p:cNvSpPr txBox="1"/>
          <p:nvPr/>
        </p:nvSpPr>
        <p:spPr>
          <a:xfrm>
            <a:off x="3706933" y="1666240"/>
            <a:ext cx="3535679" cy="4278094"/>
          </a:xfrm>
          <a:prstGeom prst="rect">
            <a:avLst/>
          </a:prstGeom>
          <a:noFill/>
        </p:spPr>
        <p:txBody>
          <a:bodyPr wrap="square" rtlCol="0">
            <a:spAutoFit/>
          </a:bodyPr>
          <a:lstStyle/>
          <a:p>
            <a:r>
              <a:rPr lang="en-GB" sz="2400" b="1" i="1" dirty="0">
                <a:latin typeface="Helvetica" pitchFamily="2" charset="0"/>
              </a:rPr>
              <a:t>Business Issue Understanding</a:t>
            </a:r>
          </a:p>
          <a:p>
            <a:endParaRPr lang="en-GB" sz="2400" b="1" i="1" dirty="0">
              <a:latin typeface="Helvetica" pitchFamily="2" charset="0"/>
            </a:endParaRPr>
          </a:p>
          <a:p>
            <a:pPr marL="342900" indent="-342900">
              <a:buFontTx/>
              <a:buChar char="-"/>
            </a:pPr>
            <a:r>
              <a:rPr lang="en-GB" sz="2000" dirty="0">
                <a:latin typeface="Helvetica" pitchFamily="2" charset="0"/>
              </a:rPr>
              <a:t>Define business objectives</a:t>
            </a:r>
          </a:p>
          <a:p>
            <a:pPr marL="342900" indent="-342900">
              <a:buFontTx/>
              <a:buChar char="-"/>
            </a:pPr>
            <a:endParaRPr lang="en-GB" sz="2000" dirty="0">
              <a:latin typeface="Helvetica" pitchFamily="2" charset="0"/>
            </a:endParaRPr>
          </a:p>
          <a:p>
            <a:pPr marL="342900" indent="-342900">
              <a:buFontTx/>
              <a:buChar char="-"/>
            </a:pPr>
            <a:r>
              <a:rPr lang="en-GB" sz="2000" dirty="0">
                <a:latin typeface="Helvetica" pitchFamily="2" charset="0"/>
              </a:rPr>
              <a:t>Gather required information</a:t>
            </a:r>
          </a:p>
          <a:p>
            <a:endParaRPr lang="en-GB" sz="2000" dirty="0">
              <a:latin typeface="Helvetica" pitchFamily="2" charset="0"/>
            </a:endParaRPr>
          </a:p>
          <a:p>
            <a:pPr marL="342900" indent="-342900">
              <a:buFontTx/>
              <a:buChar char="-"/>
            </a:pPr>
            <a:r>
              <a:rPr lang="en-GB" sz="2000" dirty="0">
                <a:latin typeface="Helvetica" pitchFamily="2" charset="0"/>
              </a:rPr>
              <a:t>Determine appropriate analysis method</a:t>
            </a:r>
          </a:p>
          <a:p>
            <a:endParaRPr lang="en-GB" sz="2000" dirty="0">
              <a:latin typeface="Helvetica" pitchFamily="2" charset="0"/>
            </a:endParaRPr>
          </a:p>
          <a:p>
            <a:r>
              <a:rPr lang="en-GB" sz="2000" dirty="0">
                <a:latin typeface="Helvetica" pitchFamily="2" charset="0"/>
              </a:rPr>
              <a:t>- Clarify scope of work</a:t>
            </a:r>
          </a:p>
          <a:p>
            <a:r>
              <a:rPr lang="en-GB" sz="2000" dirty="0">
                <a:latin typeface="Helvetica" pitchFamily="2" charset="0"/>
              </a:rPr>
              <a:t>Identify deliverables</a:t>
            </a:r>
          </a:p>
        </p:txBody>
      </p:sp>
      <p:sp>
        <p:nvSpPr>
          <p:cNvPr id="16" name="TextBox 15">
            <a:extLst>
              <a:ext uri="{FF2B5EF4-FFF2-40B4-BE49-F238E27FC236}">
                <a16:creationId xmlns:a16="http://schemas.microsoft.com/office/drawing/2014/main" id="{D712EA08-100D-4746-990A-8F858A2BD5CB}"/>
              </a:ext>
            </a:extLst>
          </p:cNvPr>
          <p:cNvSpPr txBox="1"/>
          <p:nvPr/>
        </p:nvSpPr>
        <p:spPr>
          <a:xfrm>
            <a:off x="6947972" y="1686560"/>
            <a:ext cx="732893" cy="584775"/>
          </a:xfrm>
          <a:prstGeom prst="rect">
            <a:avLst/>
          </a:prstGeom>
          <a:noFill/>
        </p:spPr>
        <p:txBody>
          <a:bodyPr wrap="none" rtlCol="0">
            <a:spAutoFit/>
          </a:bodyPr>
          <a:lstStyle/>
          <a:p>
            <a:r>
              <a:rPr lang="en-US" sz="3200" b="1" i="1" dirty="0">
                <a:latin typeface="Helvetica" pitchFamily="2" charset="0"/>
              </a:rPr>
              <a:t>VS</a:t>
            </a:r>
          </a:p>
        </p:txBody>
      </p:sp>
      <p:sp>
        <p:nvSpPr>
          <p:cNvPr id="17" name="TextBox 16">
            <a:extLst>
              <a:ext uri="{FF2B5EF4-FFF2-40B4-BE49-F238E27FC236}">
                <a16:creationId xmlns:a16="http://schemas.microsoft.com/office/drawing/2014/main" id="{3122CF46-5E60-CF44-B2A1-87550DCF1DCF}"/>
              </a:ext>
            </a:extLst>
          </p:cNvPr>
          <p:cNvSpPr txBox="1"/>
          <p:nvPr/>
        </p:nvSpPr>
        <p:spPr>
          <a:xfrm>
            <a:off x="8087360" y="1686560"/>
            <a:ext cx="3986989" cy="3508653"/>
          </a:xfrm>
          <a:prstGeom prst="rect">
            <a:avLst/>
          </a:prstGeom>
          <a:noFill/>
        </p:spPr>
        <p:txBody>
          <a:bodyPr wrap="none" rtlCol="0">
            <a:spAutoFit/>
          </a:bodyPr>
          <a:lstStyle/>
          <a:p>
            <a:r>
              <a:rPr lang="en-GB" sz="2400" b="1" i="1" dirty="0">
                <a:latin typeface="Helvetica" pitchFamily="2" charset="0"/>
              </a:rPr>
              <a:t>Data Understanding</a:t>
            </a:r>
          </a:p>
          <a:p>
            <a:endParaRPr lang="en-GB" sz="2000" dirty="0">
              <a:latin typeface="Helvetica" pitchFamily="2" charset="0"/>
            </a:endParaRPr>
          </a:p>
          <a:p>
            <a:pPr marL="342900" indent="-342900">
              <a:buFontTx/>
              <a:buChar char="-"/>
            </a:pPr>
            <a:endParaRPr lang="en-GB" sz="2000" dirty="0">
              <a:latin typeface="Helvetica" pitchFamily="2" charset="0"/>
            </a:endParaRPr>
          </a:p>
          <a:p>
            <a:r>
              <a:rPr lang="en-GB" sz="2000" dirty="0">
                <a:latin typeface="Helvetica" pitchFamily="2" charset="0"/>
              </a:rPr>
              <a:t>-  Collect initial data</a:t>
            </a:r>
          </a:p>
          <a:p>
            <a:endParaRPr lang="en-GB" sz="2000" dirty="0">
              <a:latin typeface="Helvetica" pitchFamily="2" charset="0"/>
            </a:endParaRPr>
          </a:p>
          <a:p>
            <a:pPr marL="342900" indent="-342900">
              <a:buFontTx/>
              <a:buChar char="-"/>
            </a:pPr>
            <a:r>
              <a:rPr lang="en-GB" sz="2000" dirty="0">
                <a:latin typeface="Helvetica" pitchFamily="2" charset="0"/>
              </a:rPr>
              <a:t>Identify data requirements</a:t>
            </a:r>
          </a:p>
          <a:p>
            <a:endParaRPr lang="en-GB" sz="2000" dirty="0">
              <a:latin typeface="Helvetica" pitchFamily="2" charset="0"/>
            </a:endParaRPr>
          </a:p>
          <a:p>
            <a:pPr marL="342900" indent="-342900">
              <a:buFontTx/>
              <a:buChar char="-"/>
            </a:pPr>
            <a:r>
              <a:rPr lang="en-GB" sz="2000" dirty="0">
                <a:latin typeface="Helvetica" pitchFamily="2" charset="0"/>
              </a:rPr>
              <a:t>Determine data availability</a:t>
            </a:r>
          </a:p>
          <a:p>
            <a:endParaRPr lang="en-GB" sz="2000" dirty="0">
              <a:latin typeface="Helvetica" pitchFamily="2" charset="0"/>
            </a:endParaRPr>
          </a:p>
          <a:p>
            <a:r>
              <a:rPr lang="en-GB" sz="2000" dirty="0">
                <a:latin typeface="Helvetica" pitchFamily="2" charset="0"/>
              </a:rPr>
              <a:t>- Explore data and characteristics</a:t>
            </a:r>
          </a:p>
          <a:p>
            <a:endParaRPr lang="en-US" dirty="0"/>
          </a:p>
        </p:txBody>
      </p:sp>
    </p:spTree>
    <p:extLst>
      <p:ext uri="{BB962C8B-B14F-4D97-AF65-F5344CB8AC3E}">
        <p14:creationId xmlns:p14="http://schemas.microsoft.com/office/powerpoint/2010/main" val="302297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0E4467-0EDE-6645-A678-C25B7CA63B3F}"/>
              </a:ext>
            </a:extLst>
          </p:cNvPr>
          <p:cNvSpPr txBox="1"/>
          <p:nvPr/>
        </p:nvSpPr>
        <p:spPr>
          <a:xfrm>
            <a:off x="0" y="164386"/>
            <a:ext cx="12192000" cy="646331"/>
          </a:xfrm>
          <a:prstGeom prst="rect">
            <a:avLst/>
          </a:prstGeom>
          <a:noFill/>
        </p:spPr>
        <p:txBody>
          <a:bodyPr wrap="square" rtlCol="0">
            <a:spAutoFit/>
          </a:bodyPr>
          <a:lstStyle/>
          <a:p>
            <a:pPr algn="ctr"/>
            <a:r>
              <a:rPr lang="en-GB" sz="3600" b="1" dirty="0">
                <a:latin typeface="Helvetica" pitchFamily="2" charset="0"/>
              </a:rPr>
              <a:t>Requirements</a:t>
            </a:r>
            <a:endParaRPr lang="en-US" sz="3600" b="1" dirty="0">
              <a:latin typeface="Helvetica" pitchFamily="2" charset="0"/>
            </a:endParaRPr>
          </a:p>
        </p:txBody>
      </p:sp>
      <p:sp>
        <p:nvSpPr>
          <p:cNvPr id="5" name="TextBox 4">
            <a:extLst>
              <a:ext uri="{FF2B5EF4-FFF2-40B4-BE49-F238E27FC236}">
                <a16:creationId xmlns:a16="http://schemas.microsoft.com/office/drawing/2014/main" id="{14EAA124-321D-A04B-AF7F-35957F88400C}"/>
              </a:ext>
            </a:extLst>
          </p:cNvPr>
          <p:cNvSpPr txBox="1"/>
          <p:nvPr/>
        </p:nvSpPr>
        <p:spPr>
          <a:xfrm>
            <a:off x="0" y="810717"/>
            <a:ext cx="12191999" cy="707886"/>
          </a:xfrm>
          <a:prstGeom prst="rect">
            <a:avLst/>
          </a:prstGeom>
          <a:noFill/>
        </p:spPr>
        <p:txBody>
          <a:bodyPr wrap="square" rtlCol="0">
            <a:spAutoFit/>
          </a:bodyPr>
          <a:lstStyle/>
          <a:p>
            <a:r>
              <a:rPr lang="en-GB" sz="2000" b="1" dirty="0">
                <a:latin typeface="Helvetica" pitchFamily="2" charset="0"/>
              </a:rPr>
              <a:t>Would it have been easier if you could talk directly to Oliver? If so, what sorts of questions would you want to ask him?</a:t>
            </a:r>
          </a:p>
        </p:txBody>
      </p:sp>
      <p:sp>
        <p:nvSpPr>
          <p:cNvPr id="9" name="TextBox 8">
            <a:extLst>
              <a:ext uri="{FF2B5EF4-FFF2-40B4-BE49-F238E27FC236}">
                <a16:creationId xmlns:a16="http://schemas.microsoft.com/office/drawing/2014/main" id="{DD7C05AE-705B-2543-9735-108E6C54A894}"/>
              </a:ext>
            </a:extLst>
          </p:cNvPr>
          <p:cNvSpPr txBox="1"/>
          <p:nvPr/>
        </p:nvSpPr>
        <p:spPr>
          <a:xfrm>
            <a:off x="708917" y="1797978"/>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9181A8D3-CCD1-FC45-985D-ABBE5C6A49DD}"/>
              </a:ext>
            </a:extLst>
          </p:cNvPr>
          <p:cNvSpPr txBox="1"/>
          <p:nvPr/>
        </p:nvSpPr>
        <p:spPr>
          <a:xfrm>
            <a:off x="1" y="1726058"/>
            <a:ext cx="12191998" cy="1015663"/>
          </a:xfrm>
          <a:prstGeom prst="rect">
            <a:avLst/>
          </a:prstGeom>
          <a:noFill/>
        </p:spPr>
        <p:txBody>
          <a:bodyPr wrap="square" rtlCol="0">
            <a:spAutoFit/>
          </a:bodyPr>
          <a:lstStyle/>
          <a:p>
            <a:pPr algn="just"/>
            <a:r>
              <a:rPr lang="en-GB" sz="2000" i="1" dirty="0">
                <a:latin typeface="Helvetica" pitchFamily="2" charset="0"/>
              </a:rPr>
              <a:t>The excel workbook that was given to us was extremely comprehensive and made it easy for us to comprehend the necessary requirements. The level of detail in the workbook was such that it provided a clear and in-depth understanding of what was expected.</a:t>
            </a:r>
            <a:endParaRPr lang="en-US" sz="2000" i="1" dirty="0">
              <a:latin typeface="Helvetica" pitchFamily="2" charset="0"/>
            </a:endParaRPr>
          </a:p>
        </p:txBody>
      </p:sp>
      <p:pic>
        <p:nvPicPr>
          <p:cNvPr id="15" name="Picture 14">
            <a:extLst>
              <a:ext uri="{FF2B5EF4-FFF2-40B4-BE49-F238E27FC236}">
                <a16:creationId xmlns:a16="http://schemas.microsoft.com/office/drawing/2014/main" id="{2A172AEE-EEB5-6F4A-A14D-12AC4C6B930A}"/>
              </a:ext>
            </a:extLst>
          </p:cNvPr>
          <p:cNvPicPr>
            <a:picLocks noChangeAspect="1"/>
          </p:cNvPicPr>
          <p:nvPr/>
        </p:nvPicPr>
        <p:blipFill>
          <a:blip r:embed="rId2"/>
          <a:stretch>
            <a:fillRect/>
          </a:stretch>
        </p:blipFill>
        <p:spPr>
          <a:xfrm>
            <a:off x="0" y="2741721"/>
            <a:ext cx="12192000" cy="4116279"/>
          </a:xfrm>
          <a:prstGeom prst="rect">
            <a:avLst/>
          </a:prstGeom>
        </p:spPr>
      </p:pic>
    </p:spTree>
    <p:extLst>
      <p:ext uri="{BB962C8B-B14F-4D97-AF65-F5344CB8AC3E}">
        <p14:creationId xmlns:p14="http://schemas.microsoft.com/office/powerpoint/2010/main" val="349581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0E0FC-B1F7-ED4C-A241-C3D941C29C1A}"/>
              </a:ext>
            </a:extLst>
          </p:cNvPr>
          <p:cNvPicPr>
            <a:picLocks noChangeAspect="1"/>
          </p:cNvPicPr>
          <p:nvPr/>
        </p:nvPicPr>
        <p:blipFill>
          <a:blip r:embed="rId2">
            <a:alphaModFix amt="48000"/>
          </a:blip>
          <a:stretch>
            <a:fillRect/>
          </a:stretch>
        </p:blipFill>
        <p:spPr>
          <a:xfrm>
            <a:off x="-1" y="0"/>
            <a:ext cx="12192000" cy="6858000"/>
          </a:xfrm>
          <a:prstGeom prst="rect">
            <a:avLst/>
          </a:prstGeom>
          <a:blipFill>
            <a:blip r:embed="rId3">
              <a:alphaModFix amt="48000"/>
            </a:blip>
            <a:tile tx="0" ty="0" sx="100000" sy="100000" flip="none" algn="tl"/>
          </a:blipFill>
        </p:spPr>
      </p:pic>
      <p:sp>
        <p:nvSpPr>
          <p:cNvPr id="13" name="TextBox 12">
            <a:extLst>
              <a:ext uri="{FF2B5EF4-FFF2-40B4-BE49-F238E27FC236}">
                <a16:creationId xmlns:a16="http://schemas.microsoft.com/office/drawing/2014/main" id="{5D14CC6F-DC20-7547-ADDB-90FCFBB8DAD0}"/>
              </a:ext>
            </a:extLst>
          </p:cNvPr>
          <p:cNvSpPr txBox="1"/>
          <p:nvPr/>
        </p:nvSpPr>
        <p:spPr>
          <a:xfrm>
            <a:off x="0" y="164386"/>
            <a:ext cx="12192000" cy="646331"/>
          </a:xfrm>
          <a:prstGeom prst="rect">
            <a:avLst/>
          </a:prstGeom>
          <a:noFill/>
        </p:spPr>
        <p:txBody>
          <a:bodyPr wrap="square" rtlCol="0">
            <a:spAutoFit/>
          </a:bodyPr>
          <a:lstStyle/>
          <a:p>
            <a:pPr algn="ctr"/>
            <a:r>
              <a:rPr lang="en-GB" sz="3600" b="1" dirty="0">
                <a:latin typeface="Helvetica" pitchFamily="2" charset="0"/>
              </a:rPr>
              <a:t>Requirements</a:t>
            </a:r>
            <a:endParaRPr lang="en-US" sz="3600" b="1" dirty="0">
              <a:latin typeface="Helvetica" pitchFamily="2" charset="0"/>
            </a:endParaRPr>
          </a:p>
        </p:txBody>
      </p:sp>
      <p:sp>
        <p:nvSpPr>
          <p:cNvPr id="14" name="TextBox 13">
            <a:extLst>
              <a:ext uri="{FF2B5EF4-FFF2-40B4-BE49-F238E27FC236}">
                <a16:creationId xmlns:a16="http://schemas.microsoft.com/office/drawing/2014/main" id="{0E4EB9ED-AC7A-0146-97A1-1A2111AFDE51}"/>
              </a:ext>
            </a:extLst>
          </p:cNvPr>
          <p:cNvSpPr txBox="1"/>
          <p:nvPr/>
        </p:nvSpPr>
        <p:spPr>
          <a:xfrm>
            <a:off x="0" y="810717"/>
            <a:ext cx="12191999" cy="461665"/>
          </a:xfrm>
          <a:prstGeom prst="rect">
            <a:avLst/>
          </a:prstGeom>
          <a:noFill/>
        </p:spPr>
        <p:txBody>
          <a:bodyPr wrap="square" rtlCol="0">
            <a:spAutoFit/>
          </a:bodyPr>
          <a:lstStyle/>
          <a:p>
            <a:pPr algn="ctr"/>
            <a:r>
              <a:rPr lang="en-GB" sz="2400" b="1" dirty="0">
                <a:latin typeface="Helvetica" pitchFamily="2" charset="0"/>
              </a:rPr>
              <a:t>How did you </a:t>
            </a:r>
            <a:r>
              <a:rPr lang="en-GB" sz="2400" b="1" dirty="0" err="1">
                <a:latin typeface="Helvetica" pitchFamily="2" charset="0"/>
              </a:rPr>
              <a:t>analyze</a:t>
            </a:r>
            <a:r>
              <a:rPr lang="en-GB" sz="2400" b="1" dirty="0">
                <a:latin typeface="Helvetica" pitchFamily="2" charset="0"/>
              </a:rPr>
              <a:t> the requirements? </a:t>
            </a:r>
          </a:p>
        </p:txBody>
      </p:sp>
      <p:sp>
        <p:nvSpPr>
          <p:cNvPr id="15" name="Rectangle 14">
            <a:extLst>
              <a:ext uri="{FF2B5EF4-FFF2-40B4-BE49-F238E27FC236}">
                <a16:creationId xmlns:a16="http://schemas.microsoft.com/office/drawing/2014/main" id="{19938FDD-46C1-6746-98AF-8E1DDE345B65}"/>
              </a:ext>
            </a:extLst>
          </p:cNvPr>
          <p:cNvSpPr/>
          <p:nvPr/>
        </p:nvSpPr>
        <p:spPr>
          <a:xfrm>
            <a:off x="124162" y="1457048"/>
            <a:ext cx="6410729" cy="400110"/>
          </a:xfrm>
          <a:prstGeom prst="rect">
            <a:avLst/>
          </a:prstGeom>
        </p:spPr>
        <p:txBody>
          <a:bodyPr wrap="none">
            <a:spAutoFit/>
          </a:bodyPr>
          <a:lstStyle/>
          <a:p>
            <a:r>
              <a:rPr lang="en-GB" sz="2000" b="1" dirty="0">
                <a:solidFill>
                  <a:srgbClr val="000000"/>
                </a:solidFill>
                <a:latin typeface="Helvetica" pitchFamily="2" charset="0"/>
              </a:rPr>
              <a:t>- Read and understand the requirements document</a:t>
            </a:r>
            <a:endParaRPr lang="en-US" sz="2000" b="1" dirty="0">
              <a:latin typeface="Helvetica" pitchFamily="2" charset="0"/>
            </a:endParaRPr>
          </a:p>
        </p:txBody>
      </p:sp>
      <p:sp>
        <p:nvSpPr>
          <p:cNvPr id="16" name="Rectangle 15">
            <a:extLst>
              <a:ext uri="{FF2B5EF4-FFF2-40B4-BE49-F238E27FC236}">
                <a16:creationId xmlns:a16="http://schemas.microsoft.com/office/drawing/2014/main" id="{2374B0AB-6E89-8E4E-964D-49D2BC9D150D}"/>
              </a:ext>
            </a:extLst>
          </p:cNvPr>
          <p:cNvSpPr/>
          <p:nvPr/>
        </p:nvSpPr>
        <p:spPr>
          <a:xfrm>
            <a:off x="124162" y="2579547"/>
            <a:ext cx="7760458" cy="400110"/>
          </a:xfrm>
          <a:prstGeom prst="rect">
            <a:avLst/>
          </a:prstGeom>
        </p:spPr>
        <p:txBody>
          <a:bodyPr wrap="none">
            <a:spAutoFit/>
          </a:bodyPr>
          <a:lstStyle/>
          <a:p>
            <a:r>
              <a:rPr lang="en-GB" sz="2000" b="1" dirty="0">
                <a:solidFill>
                  <a:srgbClr val="000000"/>
                </a:solidFill>
                <a:latin typeface="Helvetica" pitchFamily="2" charset="0"/>
              </a:rPr>
              <a:t>- Explore the data (data exploration and cleansing techniques)</a:t>
            </a:r>
            <a:endParaRPr lang="en-US" sz="2000" b="1" dirty="0">
              <a:latin typeface="Helvetica" pitchFamily="2" charset="0"/>
            </a:endParaRPr>
          </a:p>
        </p:txBody>
      </p:sp>
      <p:sp>
        <p:nvSpPr>
          <p:cNvPr id="17" name="Rectangle 16">
            <a:extLst>
              <a:ext uri="{FF2B5EF4-FFF2-40B4-BE49-F238E27FC236}">
                <a16:creationId xmlns:a16="http://schemas.microsoft.com/office/drawing/2014/main" id="{8DB8606C-CA3A-6C4C-BF75-2D743367F26D}"/>
              </a:ext>
            </a:extLst>
          </p:cNvPr>
          <p:cNvSpPr/>
          <p:nvPr/>
        </p:nvSpPr>
        <p:spPr>
          <a:xfrm>
            <a:off x="124162" y="3634303"/>
            <a:ext cx="5075748" cy="400110"/>
          </a:xfrm>
          <a:prstGeom prst="rect">
            <a:avLst/>
          </a:prstGeom>
        </p:spPr>
        <p:txBody>
          <a:bodyPr wrap="none">
            <a:spAutoFit/>
          </a:bodyPr>
          <a:lstStyle/>
          <a:p>
            <a:r>
              <a:rPr lang="en-GB" sz="2000" b="1" dirty="0">
                <a:latin typeface="Helvetica" pitchFamily="2" charset="0"/>
              </a:rPr>
              <a:t>- Identify the type of SQL query required</a:t>
            </a:r>
            <a:endParaRPr lang="en-US" sz="2000" b="1" dirty="0">
              <a:latin typeface="Helvetica" pitchFamily="2" charset="0"/>
            </a:endParaRPr>
          </a:p>
        </p:txBody>
      </p:sp>
      <p:sp>
        <p:nvSpPr>
          <p:cNvPr id="18" name="Rectangle 17">
            <a:extLst>
              <a:ext uri="{FF2B5EF4-FFF2-40B4-BE49-F238E27FC236}">
                <a16:creationId xmlns:a16="http://schemas.microsoft.com/office/drawing/2014/main" id="{06D9BDC3-9E68-CE44-A644-48D7EBE4996D}"/>
              </a:ext>
            </a:extLst>
          </p:cNvPr>
          <p:cNvSpPr/>
          <p:nvPr/>
        </p:nvSpPr>
        <p:spPr>
          <a:xfrm>
            <a:off x="124162" y="4830653"/>
            <a:ext cx="3439083" cy="400110"/>
          </a:xfrm>
          <a:prstGeom prst="rect">
            <a:avLst/>
          </a:prstGeom>
        </p:spPr>
        <p:txBody>
          <a:bodyPr wrap="none">
            <a:spAutoFit/>
          </a:bodyPr>
          <a:lstStyle/>
          <a:p>
            <a:r>
              <a:rPr lang="en-GB" sz="2000" b="1" dirty="0">
                <a:solidFill>
                  <a:srgbClr val="000000"/>
                </a:solidFill>
                <a:latin typeface="Helvetica" pitchFamily="2" charset="0"/>
                <a:cs typeface="Arial" panose="020B0604020202020204" pitchFamily="34" charset="0"/>
              </a:rPr>
              <a:t>- </a:t>
            </a:r>
            <a:r>
              <a:rPr lang="en-GB" sz="2000" b="1" dirty="0">
                <a:latin typeface="Helvetica" pitchFamily="2" charset="0"/>
              </a:rPr>
              <a:t>Test and refine the query </a:t>
            </a:r>
            <a:endParaRPr lang="en-US" sz="2000" b="1" dirty="0">
              <a:latin typeface="Helvetica" pitchFamily="2" charset="0"/>
              <a:cs typeface="Arial" panose="020B0604020202020204" pitchFamily="34" charset="0"/>
            </a:endParaRPr>
          </a:p>
        </p:txBody>
      </p:sp>
    </p:spTree>
    <p:extLst>
      <p:ext uri="{BB962C8B-B14F-4D97-AF65-F5344CB8AC3E}">
        <p14:creationId xmlns:p14="http://schemas.microsoft.com/office/powerpoint/2010/main" val="358799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1047</TotalTime>
  <Words>1012</Words>
  <Application>Microsoft Macintosh PowerPoint</Application>
  <PresentationFormat>Widescreen</PresentationFormat>
  <Paragraphs>149</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Brush Script MT</vt:lpstr>
      <vt:lpstr>Calibri</vt:lpstr>
      <vt:lpstr>Calibri Light</vt:lpstr>
      <vt:lpstr>Helvetica</vt:lpstr>
      <vt:lpstr>Nunito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Aleksanadar Aleksandrov Peshev (Student)</dc:creator>
  <cp:lastModifiedBy>Aleksanadar Aleksandrov Peshev (Student)</cp:lastModifiedBy>
  <cp:revision>42</cp:revision>
  <dcterms:created xsi:type="dcterms:W3CDTF">2023-02-08T19:38:20Z</dcterms:created>
  <dcterms:modified xsi:type="dcterms:W3CDTF">2023-02-15T20:10:06Z</dcterms:modified>
</cp:coreProperties>
</file>